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1"/>
  </p:sldMasterIdLst>
  <p:notesMasterIdLst>
    <p:notesMasterId r:id="rId19"/>
  </p:notesMasterIdLst>
  <p:handoutMasterIdLst>
    <p:handoutMasterId r:id="rId20"/>
  </p:handoutMasterIdLst>
  <p:sldIdLst>
    <p:sldId id="256" r:id="rId2"/>
    <p:sldId id="261" r:id="rId3"/>
    <p:sldId id="279" r:id="rId4"/>
    <p:sldId id="284" r:id="rId5"/>
    <p:sldId id="283" r:id="rId6"/>
    <p:sldId id="264" r:id="rId7"/>
    <p:sldId id="290" r:id="rId8"/>
    <p:sldId id="289" r:id="rId9"/>
    <p:sldId id="300" r:id="rId10"/>
    <p:sldId id="278" r:id="rId11"/>
    <p:sldId id="292" r:id="rId12"/>
    <p:sldId id="301" r:id="rId13"/>
    <p:sldId id="299" r:id="rId14"/>
    <p:sldId id="297" r:id="rId15"/>
    <p:sldId id="298" r:id="rId16"/>
    <p:sldId id="291" r:id="rId17"/>
    <p:sldId id="28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44">
          <p15:clr>
            <a:srgbClr val="A4A3A4"/>
          </p15:clr>
        </p15:guide>
        <p15:guide id="2" pos="37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39" autoAdjust="0"/>
    <p:restoredTop sz="95952" autoAdjust="0"/>
  </p:normalViewPr>
  <p:slideViewPr>
    <p:cSldViewPr snapToGrid="0" snapToObjects="1" showGuides="1">
      <p:cViewPr>
        <p:scale>
          <a:sx n="95" d="100"/>
          <a:sy n="95" d="100"/>
        </p:scale>
        <p:origin x="232" y="520"/>
      </p:cViewPr>
      <p:guideLst>
        <p:guide orient="horz" pos="544"/>
        <p:guide pos="3735"/>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45" d="100"/>
          <a:sy n="145" d="100"/>
        </p:scale>
        <p:origin x="-593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8CA8B2-B935-8741-86A3-669A19A249E3}" type="datetimeFigureOut">
              <a:rPr lang="en-US" smtClean="0"/>
              <a:t>6/27/20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971F33-07D7-0844-9C52-9126F12FCB6D}" type="slidenum">
              <a:rPr lang="en-US" smtClean="0"/>
              <a:t>‹#›</a:t>
            </a:fld>
            <a:endParaRPr lang="en-US"/>
          </a:p>
        </p:txBody>
      </p:sp>
    </p:spTree>
    <p:extLst>
      <p:ext uri="{BB962C8B-B14F-4D97-AF65-F5344CB8AC3E}">
        <p14:creationId xmlns:p14="http://schemas.microsoft.com/office/powerpoint/2010/main" val="477194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A66CFD-155B-DC47-9F1C-197CC9E4E108}" type="datetimeFigureOut">
              <a:rPr lang="en-US" smtClean="0"/>
              <a:t>6/27/20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97C467-9316-734C-A958-04C9E2B65400}" type="slidenum">
              <a:rPr lang="en-US" smtClean="0"/>
              <a:t>‹#›</a:t>
            </a:fld>
            <a:endParaRPr lang="en-US"/>
          </a:p>
        </p:txBody>
      </p:sp>
    </p:spTree>
    <p:extLst>
      <p:ext uri="{BB962C8B-B14F-4D97-AF65-F5344CB8AC3E}">
        <p14:creationId xmlns:p14="http://schemas.microsoft.com/office/powerpoint/2010/main" val="15645050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97C467-9316-734C-A958-04C9E2B65400}" type="slidenum">
              <a:rPr lang="en-US" smtClean="0"/>
              <a:t>1</a:t>
            </a:fld>
            <a:endParaRPr lang="en-US"/>
          </a:p>
        </p:txBody>
      </p:sp>
    </p:spTree>
    <p:extLst>
      <p:ext uri="{BB962C8B-B14F-4D97-AF65-F5344CB8AC3E}">
        <p14:creationId xmlns:p14="http://schemas.microsoft.com/office/powerpoint/2010/main" val="1829039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solidFill>
                  <a:schemeClr val="accent2"/>
                </a:solidFill>
              </a:rPr>
              <a:t>This may be their primary reason for treatment, or they may be seeking services for unrelated reasons, and discover this during the course of assessment or treatment.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solidFill>
                  <a:schemeClr val="accent2"/>
                </a:solidFill>
              </a:rPr>
              <a:t>But they have have much less preparation to manage the needs of the DC offspring, particularly those who learn of their origins as adults.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solidFill>
                  <a:schemeClr val="accent2"/>
                </a:solidFill>
              </a:rPr>
              <a:t>Which can significantly compound the impact of such a discovery.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solidFill>
                <a:schemeClr val="accent2"/>
              </a:solidFill>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solidFill>
                  <a:schemeClr val="accent2"/>
                </a:solidFill>
              </a:rPr>
              <a:t>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solidFill>
                <a:schemeClr val="accent2"/>
              </a:solidFill>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solidFill>
                <a:schemeClr val="accent2"/>
              </a:solidFill>
            </a:endParaRPr>
          </a:p>
          <a:p>
            <a:r>
              <a:rPr lang="en-US" dirty="0"/>
              <a:t>2. </a:t>
            </a:r>
          </a:p>
        </p:txBody>
      </p:sp>
      <p:sp>
        <p:nvSpPr>
          <p:cNvPr id="4" name="Slide Number Placeholder 3"/>
          <p:cNvSpPr>
            <a:spLocks noGrp="1"/>
          </p:cNvSpPr>
          <p:nvPr>
            <p:ph type="sldNum" sz="quarter" idx="5"/>
          </p:nvPr>
        </p:nvSpPr>
        <p:spPr/>
        <p:txBody>
          <a:bodyPr/>
          <a:lstStyle/>
          <a:p>
            <a:fld id="{5A97C467-9316-734C-A958-04C9E2B65400}" type="slidenum">
              <a:rPr lang="en-US" smtClean="0"/>
              <a:t>11</a:t>
            </a:fld>
            <a:endParaRPr lang="en-US"/>
          </a:p>
        </p:txBody>
      </p:sp>
    </p:spTree>
    <p:extLst>
      <p:ext uri="{BB962C8B-B14F-4D97-AF65-F5344CB8AC3E}">
        <p14:creationId xmlns:p14="http://schemas.microsoft.com/office/powerpoint/2010/main" val="3674450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pPr lvl="0"/>
            <a:endParaRPr/>
          </a:p>
        </p:txBody>
      </p:sp>
      <p:sp>
        <p:nvSpPr>
          <p:cNvPr id="98" name="Shape 9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Calibri"/>
                <a:ea typeface="Calibri"/>
                <a:cs typeface="Calibri"/>
                <a:sym typeface="Calibri"/>
              </a:rPr>
              <a:t>Donors can define these connections in many ways. From becoming a “dad” to a simple anonymous exchange of medical information. </a:t>
            </a:r>
          </a:p>
          <a:p>
            <a:pPr lvl="0" defTabSz="914400">
              <a:lnSpc>
                <a:spcPct val="100000"/>
              </a:lnSpc>
              <a:spcBef>
                <a:spcPts val="400"/>
              </a:spcBef>
              <a:defRPr sz="1800"/>
            </a:pPr>
            <a:r>
              <a:rPr sz="1200">
                <a:latin typeface="Calibri"/>
                <a:ea typeface="Calibri"/>
                <a:cs typeface="Calibri"/>
                <a:sym typeface="Calibri"/>
              </a:rPr>
              <a:t>And, it’s not just about the donor, it’s about his family too. </a:t>
            </a:r>
          </a:p>
        </p:txBody>
      </p:sp>
    </p:spTree>
    <p:extLst>
      <p:ext uri="{BB962C8B-B14F-4D97-AF65-F5344CB8AC3E}">
        <p14:creationId xmlns:p14="http://schemas.microsoft.com/office/powerpoint/2010/main" val="118205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pPr lvl="0"/>
            <a:endParaRPr/>
          </a:p>
        </p:txBody>
      </p:sp>
      <p:sp>
        <p:nvSpPr>
          <p:cNvPr id="98" name="Shape 9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Calibri"/>
                <a:ea typeface="Calibri"/>
                <a:cs typeface="Calibri"/>
                <a:sym typeface="Calibri"/>
              </a:rPr>
              <a:t>Donors can define these connections in many ways. From becoming a “dad” to a simple anonymous exchange of medical information. </a:t>
            </a:r>
          </a:p>
          <a:p>
            <a:pPr lvl="0" defTabSz="914400">
              <a:lnSpc>
                <a:spcPct val="100000"/>
              </a:lnSpc>
              <a:spcBef>
                <a:spcPts val="400"/>
              </a:spcBef>
              <a:defRPr sz="1800"/>
            </a:pPr>
            <a:r>
              <a:rPr sz="1200">
                <a:latin typeface="Calibri"/>
                <a:ea typeface="Calibri"/>
                <a:cs typeface="Calibri"/>
                <a:sym typeface="Calibri"/>
              </a:rPr>
              <a:t>And, it’s not just about the donor, it’s about his family too. </a:t>
            </a:r>
          </a:p>
        </p:txBody>
      </p:sp>
    </p:spTree>
    <p:extLst>
      <p:ext uri="{BB962C8B-B14F-4D97-AF65-F5344CB8AC3E}">
        <p14:creationId xmlns:p14="http://schemas.microsoft.com/office/powerpoint/2010/main" val="208939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pPr lvl="0"/>
            <a:endParaRPr/>
          </a:p>
        </p:txBody>
      </p:sp>
      <p:sp>
        <p:nvSpPr>
          <p:cNvPr id="98" name="Shape 9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dirty="0">
                <a:latin typeface="Calibri"/>
                <a:ea typeface="Calibri"/>
                <a:cs typeface="Calibri"/>
                <a:sym typeface="Calibri"/>
              </a:rPr>
              <a:t>Donors can define these connections in many ways. From becoming a “dad” to a simple anonymous exchange of medical information. </a:t>
            </a:r>
          </a:p>
          <a:p>
            <a:pPr lvl="0" defTabSz="914400">
              <a:lnSpc>
                <a:spcPct val="100000"/>
              </a:lnSpc>
              <a:spcBef>
                <a:spcPts val="400"/>
              </a:spcBef>
              <a:defRPr sz="1800"/>
            </a:pPr>
            <a:r>
              <a:rPr sz="1200" dirty="0">
                <a:latin typeface="Calibri"/>
                <a:ea typeface="Calibri"/>
                <a:cs typeface="Calibri"/>
                <a:sym typeface="Calibri"/>
              </a:rPr>
              <a:t>And, it’s not just about the donor, it’s about his family too. </a:t>
            </a:r>
          </a:p>
        </p:txBody>
      </p:sp>
    </p:spTree>
    <p:extLst>
      <p:ext uri="{BB962C8B-B14F-4D97-AF65-F5344CB8AC3E}">
        <p14:creationId xmlns:p14="http://schemas.microsoft.com/office/powerpoint/2010/main" val="51103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a:lnSpc>
                <a:spcPct val="100000"/>
              </a:lnSpc>
              <a:spcBef>
                <a:spcPts val="400"/>
              </a:spcBef>
              <a:defRPr sz="1800"/>
            </a:pPr>
            <a:r>
              <a:rPr lang="en-US" sz="1200" dirty="0">
                <a:latin typeface="+mn-lt"/>
                <a:ea typeface="Calibri"/>
                <a:cs typeface="Calibri"/>
                <a:sym typeface="Calibri"/>
              </a:rPr>
              <a:t>The majority of the children</a:t>
            </a:r>
            <a:r>
              <a:rPr lang="en-US" sz="1200" baseline="0" dirty="0">
                <a:latin typeface="+mn-lt"/>
                <a:ea typeface="Calibri"/>
                <a:cs typeface="Calibri"/>
                <a:sym typeface="Calibri"/>
              </a:rPr>
              <a:t> of</a:t>
            </a:r>
            <a:r>
              <a:rPr lang="en-US" sz="1200" dirty="0">
                <a:latin typeface="+mn-lt"/>
                <a:ea typeface="Calibri"/>
                <a:cs typeface="Calibri"/>
                <a:sym typeface="Calibri"/>
              </a:rPr>
              <a:t> the 108 Egg Donor Parents and many of t</a:t>
            </a:r>
            <a:r>
              <a:rPr lang="en-US" sz="1200" baseline="0" dirty="0">
                <a:latin typeface="+mn-lt"/>
                <a:ea typeface="Calibri"/>
                <a:cs typeface="Calibri"/>
                <a:sym typeface="Calibri"/>
              </a:rPr>
              <a:t>he 1700 sperm donor recipients are too young to have expressed curiosity yet and still t</a:t>
            </a:r>
            <a:r>
              <a:rPr lang="en-US" sz="1200" dirty="0">
                <a:latin typeface="+mn-lt"/>
                <a:ea typeface="Calibri"/>
                <a:cs typeface="Calibri"/>
                <a:sym typeface="Calibri"/>
              </a:rPr>
              <a:t>he great  majority of all offspring wish to be in contact with their donors and half siblings and recommend that parents use open or willing-to-be known donors.</a:t>
            </a:r>
          </a:p>
          <a:p>
            <a:pPr lvl="0" defTabSz="914400">
              <a:lnSpc>
                <a:spcPct val="100000"/>
              </a:lnSpc>
              <a:spcBef>
                <a:spcPts val="400"/>
              </a:spcBef>
              <a:defRPr sz="1800"/>
            </a:pPr>
            <a:r>
              <a:rPr lang="en-US" sz="1200" dirty="0">
                <a:latin typeface="+mn-lt"/>
                <a:ea typeface="Calibri"/>
                <a:cs typeface="Calibri"/>
                <a:sym typeface="Calibri"/>
              </a:rPr>
              <a:t>Offspring of single heterosexual parents and LGBT parents learn about the method of their conception at an earlier age and are therefore more comfortable expressing curiosity about the  donor with their parents than offspring of 2 heterosexual parents.</a:t>
            </a:r>
          </a:p>
          <a:p>
            <a:endParaRPr lang="en-US" dirty="0"/>
          </a:p>
        </p:txBody>
      </p:sp>
      <p:sp>
        <p:nvSpPr>
          <p:cNvPr id="4" name="Slide Number Placeholder 3"/>
          <p:cNvSpPr>
            <a:spLocks noGrp="1"/>
          </p:cNvSpPr>
          <p:nvPr>
            <p:ph type="sldNum" sz="quarter" idx="10"/>
          </p:nvPr>
        </p:nvSpPr>
        <p:spPr/>
        <p:txBody>
          <a:bodyPr/>
          <a:lstStyle/>
          <a:p>
            <a:fld id="{5A97C467-9316-734C-A958-04C9E2B65400}" type="slidenum">
              <a:rPr lang="en-US" smtClean="0"/>
              <a:t>2</a:t>
            </a:fld>
            <a:endParaRPr lang="en-US"/>
          </a:p>
        </p:txBody>
      </p:sp>
    </p:spTree>
    <p:extLst>
      <p:ext uri="{BB962C8B-B14F-4D97-AF65-F5344CB8AC3E}">
        <p14:creationId xmlns:p14="http://schemas.microsoft.com/office/powerpoint/2010/main" val="409498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Sperm banks never reply to requests, or claim that donors are unreachable or change their minds.</a:t>
            </a:r>
          </a:p>
          <a:p>
            <a:endParaRPr lang="en-US" dirty="0"/>
          </a:p>
        </p:txBody>
      </p:sp>
    </p:spTree>
    <p:extLst>
      <p:ext uri="{BB962C8B-B14F-4D97-AF65-F5344CB8AC3E}">
        <p14:creationId xmlns:p14="http://schemas.microsoft.com/office/powerpoint/2010/main" val="63855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i="1" dirty="0">
                <a:latin typeface="Calibri"/>
                <a:cs typeface="Calibri"/>
              </a:rPr>
              <a:t>The focus: “reproductive rights”. What about the needs and rights of donor </a:t>
            </a:r>
          </a:p>
          <a:p>
            <a:r>
              <a:rPr lang="en-US" sz="2400" i="1" dirty="0">
                <a:latin typeface="Calibri"/>
                <a:cs typeface="Calibri"/>
              </a:rPr>
              <a:t>offspring to know about their ancestry, </a:t>
            </a:r>
          </a:p>
          <a:p>
            <a:r>
              <a:rPr lang="en-US" sz="2400" i="1" dirty="0">
                <a:latin typeface="Calibri"/>
                <a:cs typeface="Calibri"/>
              </a:rPr>
              <a:t>medical backgrounds, and close genetic relatives?</a:t>
            </a:r>
          </a:p>
          <a:p>
            <a:endParaRPr lang="en-US" dirty="0"/>
          </a:p>
        </p:txBody>
      </p:sp>
    </p:spTree>
    <p:extLst>
      <p:ext uri="{BB962C8B-B14F-4D97-AF65-F5344CB8AC3E}">
        <p14:creationId xmlns:p14="http://schemas.microsoft.com/office/powerpoint/2010/main" val="304996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400" dirty="0"/>
              <a:t>In a recent survey of 2,103 donor-conceived people we asked:</a:t>
            </a:r>
          </a:p>
          <a:p>
            <a:endParaRPr lang="en-US" dirty="0"/>
          </a:p>
        </p:txBody>
      </p:sp>
    </p:spTree>
    <p:extLst>
      <p:ext uri="{BB962C8B-B14F-4D97-AF65-F5344CB8AC3E}">
        <p14:creationId xmlns:p14="http://schemas.microsoft.com/office/powerpoint/2010/main" val="215928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pPr lvl="0"/>
            <a:endParaRPr/>
          </a:p>
        </p:txBody>
      </p:sp>
      <p:sp>
        <p:nvSpPr>
          <p:cNvPr id="98" name="Shape 9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Calibri"/>
                <a:ea typeface="Calibri"/>
                <a:cs typeface="Calibri"/>
                <a:sym typeface="Calibri"/>
              </a:rPr>
              <a:t>Donors can define these connections in many ways. From becoming a “dad” to a simple anonymous exchange of medical information. </a:t>
            </a:r>
          </a:p>
          <a:p>
            <a:pPr lvl="0" defTabSz="914400">
              <a:lnSpc>
                <a:spcPct val="100000"/>
              </a:lnSpc>
              <a:spcBef>
                <a:spcPts val="400"/>
              </a:spcBef>
              <a:defRPr sz="1800"/>
            </a:pPr>
            <a:r>
              <a:rPr sz="1200">
                <a:latin typeface="Calibri"/>
                <a:ea typeface="Calibri"/>
                <a:cs typeface="Calibri"/>
                <a:sym typeface="Calibri"/>
              </a:rPr>
              <a:t>And, it’s not just about the donor, it’s about his family too.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There is no psychological research that backs up </a:t>
            </a:r>
          </a:p>
          <a:p>
            <a:r>
              <a:rPr lang="en-US" sz="2400" dirty="0"/>
              <a:t>the practice of anonymity.  Quite to the contrary,</a:t>
            </a:r>
          </a:p>
          <a:p>
            <a:r>
              <a:rPr lang="en-US" sz="2400" dirty="0"/>
              <a:t>There are many published papers showing how </a:t>
            </a:r>
          </a:p>
          <a:p>
            <a:r>
              <a:rPr lang="en-US" sz="2400" dirty="0"/>
              <a:t>anonymity is harmful to donor-conceived people.   </a:t>
            </a:r>
          </a:p>
          <a:p>
            <a:endParaRPr lang="en-US" dirty="0"/>
          </a:p>
        </p:txBody>
      </p:sp>
    </p:spTree>
    <p:extLst>
      <p:ext uri="{BB962C8B-B14F-4D97-AF65-F5344CB8AC3E}">
        <p14:creationId xmlns:p14="http://schemas.microsoft.com/office/powerpoint/2010/main" val="1427716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a:lnSpc>
                <a:spcPct val="100000"/>
              </a:lnSpc>
              <a:spcBef>
                <a:spcPts val="400"/>
              </a:spcBef>
              <a:defRPr sz="1800"/>
            </a:pPr>
            <a:r>
              <a:rPr lang="en-US" sz="1200" dirty="0">
                <a:latin typeface="+mn-lt"/>
                <a:ea typeface="Calibri"/>
                <a:cs typeface="Calibri"/>
                <a:sym typeface="Calibri"/>
              </a:rPr>
              <a:t>The majority of the children</a:t>
            </a:r>
            <a:r>
              <a:rPr lang="en-US" sz="1200" baseline="0" dirty="0">
                <a:latin typeface="+mn-lt"/>
                <a:ea typeface="Calibri"/>
                <a:cs typeface="Calibri"/>
                <a:sym typeface="Calibri"/>
              </a:rPr>
              <a:t> of</a:t>
            </a:r>
            <a:r>
              <a:rPr lang="en-US" sz="1200" dirty="0">
                <a:latin typeface="+mn-lt"/>
                <a:ea typeface="Calibri"/>
                <a:cs typeface="Calibri"/>
                <a:sym typeface="Calibri"/>
              </a:rPr>
              <a:t> the 108 Egg Donor Parents and many of t</a:t>
            </a:r>
            <a:r>
              <a:rPr lang="en-US" sz="1200" baseline="0" dirty="0">
                <a:latin typeface="+mn-lt"/>
                <a:ea typeface="Calibri"/>
                <a:cs typeface="Calibri"/>
                <a:sym typeface="Calibri"/>
              </a:rPr>
              <a:t>he 1700 sperm donor recipients are too young to have expressed curiosity yet and still t</a:t>
            </a:r>
            <a:r>
              <a:rPr lang="en-US" sz="1200" dirty="0">
                <a:latin typeface="+mn-lt"/>
                <a:ea typeface="Calibri"/>
                <a:cs typeface="Calibri"/>
                <a:sym typeface="Calibri"/>
              </a:rPr>
              <a:t>he great  majority of all offspring wish to be in contact with their donors and half siblings and recommend that parents use open or willing-to-be known donors.</a:t>
            </a:r>
          </a:p>
          <a:p>
            <a:pPr lvl="0" defTabSz="914400">
              <a:lnSpc>
                <a:spcPct val="100000"/>
              </a:lnSpc>
              <a:spcBef>
                <a:spcPts val="400"/>
              </a:spcBef>
              <a:defRPr sz="1800"/>
            </a:pPr>
            <a:r>
              <a:rPr lang="en-US" sz="1200" dirty="0">
                <a:latin typeface="+mn-lt"/>
                <a:ea typeface="Calibri"/>
                <a:cs typeface="Calibri"/>
                <a:sym typeface="Calibri"/>
              </a:rPr>
              <a:t>Offspring of single heterosexual parents and LGBT parents learn about the method of their conception at an earlier age and are therefore more comfortable expressing curiosity about the  donor with their parents than offspring of 2 heterosexual parents.</a:t>
            </a:r>
          </a:p>
          <a:p>
            <a:endParaRPr lang="en-US" dirty="0"/>
          </a:p>
        </p:txBody>
      </p:sp>
      <p:sp>
        <p:nvSpPr>
          <p:cNvPr id="4" name="Slide Number Placeholder 3"/>
          <p:cNvSpPr>
            <a:spLocks noGrp="1"/>
          </p:cNvSpPr>
          <p:nvPr>
            <p:ph type="sldNum" sz="quarter" idx="10"/>
          </p:nvPr>
        </p:nvSpPr>
        <p:spPr/>
        <p:txBody>
          <a:bodyPr/>
          <a:lstStyle/>
          <a:p>
            <a:fld id="{5A97C467-9316-734C-A958-04C9E2B65400}" type="slidenum">
              <a:rPr lang="en-US" smtClean="0"/>
              <a:t>9</a:t>
            </a:fld>
            <a:endParaRPr lang="en-US"/>
          </a:p>
        </p:txBody>
      </p:sp>
    </p:spTree>
    <p:extLst>
      <p:ext uri="{BB962C8B-B14F-4D97-AF65-F5344CB8AC3E}">
        <p14:creationId xmlns:p14="http://schemas.microsoft.com/office/powerpoint/2010/main" val="3780494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noRot="1" noChangeAspect="1"/>
          </p:cNvSpPr>
          <p:nvPr>
            <p:ph type="sldImg"/>
          </p:nvPr>
        </p:nvSpPr>
        <p:spPr>
          <a:prstGeom prst="rect">
            <a:avLst/>
          </a:prstGeom>
        </p:spPr>
        <p:txBody>
          <a:bodyPr/>
          <a:lstStyle/>
          <a:p>
            <a:pPr lvl="0"/>
            <a:endParaRPr/>
          </a:p>
        </p:txBody>
      </p:sp>
      <p:sp>
        <p:nvSpPr>
          <p:cNvPr id="65" name="Shape 65"/>
          <p:cNvSpPr>
            <a:spLocks noGrp="1"/>
          </p:cNvSpPr>
          <p:nvPr>
            <p:ph type="body" sz="quarter" idx="1"/>
          </p:nvPr>
        </p:nvSpPr>
        <p:spPr>
          <a:prstGeom prst="rect">
            <a:avLst/>
          </a:prstGeom>
        </p:spPr>
        <p:txBody>
          <a:bodyPr/>
          <a:lstStyle/>
          <a:p>
            <a:pPr marL="914400" lvl="2" indent="0" defTabSz="914400">
              <a:lnSpc>
                <a:spcPct val="100000"/>
              </a:lnSpc>
              <a:spcBef>
                <a:spcPts val="500"/>
              </a:spcBef>
              <a:buSzPct val="100000"/>
              <a:buFont typeface="Helvetica"/>
              <a:buChar char="•"/>
              <a:defRPr sz="1800"/>
            </a:pPr>
            <a:endParaRPr sz="1400" dirty="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1C712A-2243-8C44-8440-8AB2E0229EB7}" type="datetimeFigureOut">
              <a:rPr lang="en-US" smtClean="0"/>
              <a:t>6/27/20</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BC66D345-99C2-604A-B36B-B2410B86A1DF}" type="slidenum">
              <a:rPr lang="en-US" smtClean="0"/>
              <a:t>‹#›</a:t>
            </a:fld>
            <a:endParaRPr lang="en-US"/>
          </a:p>
        </p:txBody>
      </p:sp>
    </p:spTree>
    <p:extLst>
      <p:ext uri="{BB962C8B-B14F-4D97-AF65-F5344CB8AC3E}">
        <p14:creationId xmlns:p14="http://schemas.microsoft.com/office/powerpoint/2010/main" val="315177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C712A-2243-8C44-8440-8AB2E0229EB7}" type="datetimeFigureOut">
              <a:rPr lang="en-US" smtClean="0"/>
              <a:t>6/27/20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66D345-99C2-604A-B36B-B2410B86A1DF}" type="slidenum">
              <a:rPr lang="en-US" smtClean="0"/>
              <a:t>‹#›</a:t>
            </a:fld>
            <a:endParaRPr lang="en-US"/>
          </a:p>
        </p:txBody>
      </p:sp>
    </p:spTree>
    <p:extLst>
      <p:ext uri="{BB962C8B-B14F-4D97-AF65-F5344CB8AC3E}">
        <p14:creationId xmlns:p14="http://schemas.microsoft.com/office/powerpoint/2010/main" val="3981308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1C712A-2243-8C44-8440-8AB2E0229EB7}" type="datetimeFigureOut">
              <a:rPr lang="en-US" smtClean="0"/>
              <a:t>6/27/20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66D345-99C2-604A-B36B-B2410B86A1DF}" type="slidenum">
              <a:rPr lang="en-US" smtClean="0"/>
              <a:t>‹#›</a:t>
            </a:fld>
            <a:endParaRPr lang="en-US"/>
          </a:p>
        </p:txBody>
      </p:sp>
    </p:spTree>
    <p:extLst>
      <p:ext uri="{BB962C8B-B14F-4D97-AF65-F5344CB8AC3E}">
        <p14:creationId xmlns:p14="http://schemas.microsoft.com/office/powerpoint/2010/main" val="3369565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1820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1C712A-2243-8C44-8440-8AB2E0229EB7}" type="datetimeFigureOut">
              <a:rPr lang="en-US" smtClean="0"/>
              <a:t>6/27/20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66D345-99C2-604A-B36B-B2410B86A1DF}" type="slidenum">
              <a:rPr lang="en-US" smtClean="0"/>
              <a:t>‹#›</a:t>
            </a:fld>
            <a:endParaRPr lang="en-US"/>
          </a:p>
        </p:txBody>
      </p:sp>
    </p:spTree>
    <p:extLst>
      <p:ext uri="{BB962C8B-B14F-4D97-AF65-F5344CB8AC3E}">
        <p14:creationId xmlns:p14="http://schemas.microsoft.com/office/powerpoint/2010/main" val="2168514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FD1C712A-2243-8C44-8440-8AB2E0229EB7}" type="datetimeFigureOut">
              <a:rPr lang="en-US" smtClean="0"/>
              <a:t>6/27/20</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BC66D345-99C2-604A-B36B-B2410B86A1DF}" type="slidenum">
              <a:rPr lang="en-US" smtClean="0"/>
              <a:t>‹#›</a:t>
            </a:fld>
            <a:endParaRPr lang="en-US"/>
          </a:p>
        </p:txBody>
      </p:sp>
    </p:spTree>
    <p:extLst>
      <p:ext uri="{BB962C8B-B14F-4D97-AF65-F5344CB8AC3E}">
        <p14:creationId xmlns:p14="http://schemas.microsoft.com/office/powerpoint/2010/main" val="2540109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1C712A-2243-8C44-8440-8AB2E0229EB7}" type="datetimeFigureOut">
              <a:rPr lang="en-US" smtClean="0"/>
              <a:t>6/27/20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66D345-99C2-604A-B36B-B2410B86A1DF}" type="slidenum">
              <a:rPr lang="en-US" smtClean="0"/>
              <a:t>‹#›</a:t>
            </a:fld>
            <a:endParaRPr lang="en-US"/>
          </a:p>
        </p:txBody>
      </p:sp>
    </p:spTree>
    <p:extLst>
      <p:ext uri="{BB962C8B-B14F-4D97-AF65-F5344CB8AC3E}">
        <p14:creationId xmlns:p14="http://schemas.microsoft.com/office/powerpoint/2010/main" val="2418580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1C712A-2243-8C44-8440-8AB2E0229EB7}" type="datetimeFigureOut">
              <a:rPr lang="en-US" smtClean="0"/>
              <a:t>6/27/20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66D345-99C2-604A-B36B-B2410B86A1D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27312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FD1C712A-2243-8C44-8440-8AB2E0229EB7}" type="datetimeFigureOut">
              <a:rPr lang="en-US" smtClean="0"/>
              <a:t>6/27/20</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BC66D345-99C2-604A-B36B-B2410B86A1DF}"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7868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C712A-2243-8C44-8440-8AB2E0229EB7}" type="datetimeFigureOut">
              <a:rPr lang="en-US" smtClean="0"/>
              <a:t>6/27/20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66D345-99C2-604A-B36B-B2410B86A1DF}" type="slidenum">
              <a:rPr lang="en-US" smtClean="0"/>
              <a:t>‹#›</a:t>
            </a:fld>
            <a:endParaRPr lang="en-US"/>
          </a:p>
        </p:txBody>
      </p:sp>
    </p:spTree>
    <p:extLst>
      <p:ext uri="{BB962C8B-B14F-4D97-AF65-F5344CB8AC3E}">
        <p14:creationId xmlns:p14="http://schemas.microsoft.com/office/powerpoint/2010/main" val="183912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fld id="{FD1C712A-2243-8C44-8440-8AB2E0229EB7}" type="datetimeFigureOut">
              <a:rPr lang="en-US" smtClean="0"/>
              <a:t>6/27/20</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BC66D345-99C2-604A-B36B-B2410B86A1DF}" type="slidenum">
              <a:rPr lang="en-US" smtClean="0"/>
              <a:t>‹#›</a:t>
            </a:fld>
            <a:endParaRPr lang="en-US"/>
          </a:p>
        </p:txBody>
      </p:sp>
    </p:spTree>
    <p:extLst>
      <p:ext uri="{BB962C8B-B14F-4D97-AF65-F5344CB8AC3E}">
        <p14:creationId xmlns:p14="http://schemas.microsoft.com/office/powerpoint/2010/main" val="119335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fld id="{FD1C712A-2243-8C44-8440-8AB2E0229EB7}" type="datetimeFigureOut">
              <a:rPr lang="en-US" smtClean="0"/>
              <a:t>6/27/20</a:t>
            </a:fld>
            <a:endParaRPr lang="en-US"/>
          </a:p>
        </p:txBody>
      </p:sp>
      <p:sp>
        <p:nvSpPr>
          <p:cNvPr id="10" name="Slide Number Placeholder 9"/>
          <p:cNvSpPr>
            <a:spLocks noGrp="1"/>
          </p:cNvSpPr>
          <p:nvPr>
            <p:ph type="sldNum" sz="quarter" idx="12"/>
          </p:nvPr>
        </p:nvSpPr>
        <p:spPr/>
        <p:txBody>
          <a:bodyPr/>
          <a:lstStyle/>
          <a:p>
            <a:fld id="{BC66D345-99C2-604A-B36B-B2410B86A1DF}" type="slidenum">
              <a:rPr lang="en-US" smtClean="0"/>
              <a:t>‹#›</a:t>
            </a:fld>
            <a:endParaRPr lang="en-US"/>
          </a:p>
        </p:txBody>
      </p:sp>
    </p:spTree>
    <p:extLst>
      <p:ext uri="{BB962C8B-B14F-4D97-AF65-F5344CB8AC3E}">
        <p14:creationId xmlns:p14="http://schemas.microsoft.com/office/powerpoint/2010/main" val="384694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FD1C712A-2243-8C44-8440-8AB2E0229EB7}" type="datetimeFigureOut">
              <a:rPr lang="en-US" smtClean="0"/>
              <a:t>6/27/20</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BC66D345-99C2-604A-B36B-B2410B86A1DF}" type="slidenum">
              <a:rPr lang="en-US" smtClean="0"/>
              <a:t>‹#›</a:t>
            </a:fld>
            <a:endParaRPr lang="en-US"/>
          </a:p>
        </p:txBody>
      </p:sp>
    </p:spTree>
    <p:extLst>
      <p:ext uri="{BB962C8B-B14F-4D97-AF65-F5344CB8AC3E}">
        <p14:creationId xmlns:p14="http://schemas.microsoft.com/office/powerpoint/2010/main" val="264968614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defTabSz="914400" rtl="0" eaLnBrk="1" latinLnBrk="0" hangingPunct="1">
        <a:lnSpc>
          <a:spcPct val="90000"/>
        </a:lnSpc>
        <a:spcBef>
          <a:spcPct val="0"/>
        </a:spcBef>
        <a:buNone/>
        <a:defRPr sz="4200" b="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00119" y="2674938"/>
            <a:ext cx="8648700" cy="3987800"/>
          </a:xfrm>
          <a:prstGeom prst="rect">
            <a:avLst/>
          </a:prstGeom>
          <a:gradFill flip="none" rotWithShape="1">
            <a:gsLst>
              <a:gs pos="0">
                <a:schemeClr val="accent3">
                  <a:alpha val="57000"/>
                </a:schemeClr>
              </a:gs>
              <a:gs pos="99000">
                <a:schemeClr val="bg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247650" y="6489700"/>
            <a:ext cx="8648700" cy="228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3"/>
          <p:cNvSpPr>
            <a:spLocks noGrp="1" noChangeArrowheads="1"/>
          </p:cNvSpPr>
          <p:nvPr>
            <p:ph type="subTitle" idx="4294967295"/>
          </p:nvPr>
        </p:nvSpPr>
        <p:spPr>
          <a:xfrm>
            <a:off x="0" y="4111625"/>
            <a:ext cx="8543925" cy="2378075"/>
          </a:xfrm>
        </p:spPr>
        <p:txBody>
          <a:bodyPr>
            <a:noAutofit/>
          </a:bodyPr>
          <a:lstStyle/>
          <a:p>
            <a:pPr marL="0" indent="0" algn="ctr">
              <a:buNone/>
            </a:pPr>
            <a:r>
              <a:rPr lang="en-US" sz="2000" i="1" dirty="0">
                <a:solidFill>
                  <a:schemeClr val="accent1"/>
                </a:solidFill>
                <a:latin typeface="Georgia" panose="02040502050405020303" pitchFamily="18" charset="0"/>
              </a:rPr>
              <a:t>Implications Within Family, Medical </a:t>
            </a:r>
          </a:p>
          <a:p>
            <a:pPr marL="0" indent="0" algn="ctr">
              <a:buNone/>
            </a:pPr>
            <a:r>
              <a:rPr lang="en-US" sz="2000" i="1" dirty="0">
                <a:solidFill>
                  <a:schemeClr val="accent1"/>
                </a:solidFill>
                <a:latin typeface="Georgia" panose="02040502050405020303" pitchFamily="18" charset="0"/>
              </a:rPr>
              <a:t>and Mental Healthcare Systems</a:t>
            </a:r>
          </a:p>
          <a:p>
            <a:pPr marL="0" indent="0" algn="ctr">
              <a:buNone/>
              <a:defRPr/>
            </a:pPr>
            <a:endParaRPr lang="en-US" sz="1800" b="1" spc="250" dirty="0">
              <a:solidFill>
                <a:schemeClr val="accent1"/>
              </a:solidFill>
              <a:latin typeface="Calibri"/>
              <a:cs typeface="Calibri"/>
            </a:endParaRPr>
          </a:p>
          <a:p>
            <a:pPr marL="0" indent="0" algn="ctr">
              <a:buNone/>
              <a:defRPr/>
            </a:pPr>
            <a:r>
              <a:rPr lang="en-US" sz="1600" b="1" spc="250" dirty="0">
                <a:solidFill>
                  <a:schemeClr val="tx1">
                    <a:lumMod val="65000"/>
                    <a:lumOff val="35000"/>
                  </a:schemeClr>
                </a:solidFill>
                <a:latin typeface="Calibri"/>
                <a:cs typeface="Calibri"/>
              </a:rPr>
              <a:t>WENDY KRAMER</a:t>
            </a:r>
          </a:p>
          <a:p>
            <a:pPr marL="0" indent="0" algn="ctr">
              <a:buNone/>
              <a:defRPr/>
            </a:pPr>
            <a:r>
              <a:rPr lang="en-US" sz="1600" b="1" spc="250" dirty="0">
                <a:solidFill>
                  <a:schemeClr val="tx1">
                    <a:lumMod val="65000"/>
                    <a:lumOff val="35000"/>
                  </a:schemeClr>
                </a:solidFill>
                <a:latin typeface="Calibri"/>
                <a:cs typeface="Calibri"/>
              </a:rPr>
              <a:t>DONOR SIBLING REGISTRY</a:t>
            </a:r>
          </a:p>
          <a:p>
            <a:pPr marL="0" indent="0" algn="ctr">
              <a:buNone/>
              <a:defRPr/>
            </a:pPr>
            <a:endParaRPr lang="en-US" sz="1600" b="1" spc="250" dirty="0">
              <a:solidFill>
                <a:schemeClr val="tx1">
                  <a:lumMod val="65000"/>
                  <a:lumOff val="35000"/>
                </a:schemeClr>
              </a:solidFill>
              <a:latin typeface="Calibri"/>
              <a:cs typeface="Calibri"/>
            </a:endParaRPr>
          </a:p>
          <a:p>
            <a:pPr marL="0" indent="0" algn="ctr">
              <a:buNone/>
              <a:defRPr/>
            </a:pPr>
            <a:r>
              <a:rPr lang="en-US" sz="1400" b="1" spc="250" dirty="0">
                <a:solidFill>
                  <a:schemeClr val="tx1">
                    <a:lumMod val="65000"/>
                    <a:lumOff val="35000"/>
                  </a:schemeClr>
                </a:solidFill>
                <a:cs typeface="Calibri"/>
              </a:rPr>
              <a:t>Original paper by Hilary Bertish, PhD, and Wendy Kramer</a:t>
            </a:r>
            <a:endParaRPr lang="en-US" sz="1400" dirty="0"/>
          </a:p>
          <a:p>
            <a:pPr marL="0" indent="0" algn="ctr">
              <a:buNone/>
              <a:defRPr/>
            </a:pPr>
            <a:endParaRPr lang="en-US" sz="1600" b="1" spc="250" dirty="0">
              <a:solidFill>
                <a:schemeClr val="tx1">
                  <a:lumMod val="65000"/>
                  <a:lumOff val="35000"/>
                </a:schemeClr>
              </a:solidFill>
              <a:latin typeface="Calibri"/>
              <a:cs typeface="Calibri"/>
            </a:endParaRPr>
          </a:p>
          <a:p>
            <a:pPr marL="0" indent="0" algn="ctr">
              <a:buNone/>
              <a:defRPr/>
            </a:pPr>
            <a:endParaRPr lang="en-US" sz="1800" b="1" spc="250" dirty="0">
              <a:solidFill>
                <a:schemeClr val="tx1">
                  <a:lumMod val="65000"/>
                  <a:lumOff val="35000"/>
                </a:schemeClr>
              </a:solidFill>
              <a:latin typeface="Calibri"/>
              <a:cs typeface="Calibri"/>
            </a:endParaRPr>
          </a:p>
        </p:txBody>
      </p:sp>
      <p:cxnSp>
        <p:nvCxnSpPr>
          <p:cNvPr id="18" name="Straight Connector 17"/>
          <p:cNvCxnSpPr/>
          <p:nvPr/>
        </p:nvCxnSpPr>
        <p:spPr>
          <a:xfrm>
            <a:off x="247650" y="2260600"/>
            <a:ext cx="8648700" cy="0"/>
          </a:xfrm>
          <a:prstGeom prst="line">
            <a:avLst/>
          </a:prstGeom>
          <a:ln>
            <a:solidFill>
              <a:srgbClr val="E2F0F4"/>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497497" y="368301"/>
            <a:ext cx="6408044" cy="3631852"/>
            <a:chOff x="1127845" y="375714"/>
            <a:chExt cx="7568104" cy="3605986"/>
          </a:xfrm>
        </p:grpSpPr>
        <p:grpSp>
          <p:nvGrpSpPr>
            <p:cNvPr id="2" name="Group 1"/>
            <p:cNvGrpSpPr/>
            <p:nvPr/>
          </p:nvGrpSpPr>
          <p:grpSpPr>
            <a:xfrm>
              <a:off x="3592135" y="375714"/>
              <a:ext cx="1959731" cy="2742296"/>
              <a:chOff x="3592135" y="464614"/>
              <a:chExt cx="1959731" cy="2742296"/>
            </a:xfrm>
          </p:grpSpPr>
          <p:sp>
            <p:nvSpPr>
              <p:cNvPr id="8" name="Oval 7"/>
              <p:cNvSpPr/>
              <p:nvPr/>
            </p:nvSpPr>
            <p:spPr>
              <a:xfrm>
                <a:off x="3592136" y="464614"/>
                <a:ext cx="1959730" cy="2742296"/>
              </a:xfrm>
              <a:prstGeom prst="ellipse">
                <a:avLst/>
              </a:prstGeom>
              <a:solidFill>
                <a:schemeClr val="tx1">
                  <a:lumMod val="50000"/>
                  <a:lumOff val="50000"/>
                </a:schemeClr>
              </a:solidFill>
              <a:ln>
                <a:noFill/>
              </a:ln>
              <a:effectLst>
                <a:glow rad="88900">
                  <a:schemeClr val="tx1">
                    <a:lumMod val="65000"/>
                    <a:lumOff val="35000"/>
                    <a:alpha val="15000"/>
                  </a:schemeClr>
                </a:glow>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logo2-24-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2135" y="464614"/>
                <a:ext cx="1959730" cy="2742294"/>
              </a:xfrm>
              <a:prstGeom prst="rect">
                <a:avLst/>
              </a:prstGeom>
              <a:effectLst/>
            </p:spPr>
          </p:pic>
        </p:grpSp>
        <p:sp>
          <p:nvSpPr>
            <p:cNvPr id="19" name="TextBox 18"/>
            <p:cNvSpPr txBox="1"/>
            <p:nvPr/>
          </p:nvSpPr>
          <p:spPr>
            <a:xfrm>
              <a:off x="1127845" y="3309414"/>
              <a:ext cx="7568104" cy="672286"/>
            </a:xfrm>
            <a:prstGeom prst="rect">
              <a:avLst/>
            </a:prstGeom>
            <a:noFill/>
            <a:effectLst/>
          </p:spPr>
          <p:txBody>
            <a:bodyPr wrap="square" rtlCol="0">
              <a:spAutoFit/>
            </a:bodyPr>
            <a:lstStyle/>
            <a:p>
              <a:r>
                <a:rPr lang="en-US" sz="3800" i="1" dirty="0">
                  <a:solidFill>
                    <a:schemeClr val="accent1"/>
                  </a:solidFill>
                  <a:latin typeface="Georgia"/>
                  <a:cs typeface="Georgia"/>
                </a:rPr>
                <a:t>The Donor Conceived Adult</a:t>
              </a:r>
              <a:endParaRPr lang="en-US" sz="3800" dirty="0">
                <a:solidFill>
                  <a:schemeClr val="accent1"/>
                </a:solidFill>
              </a:endParaRPr>
            </a:p>
          </p:txBody>
        </p:sp>
      </p:grpSp>
      <p:sp>
        <p:nvSpPr>
          <p:cNvPr id="11" name="Rectangle 10"/>
          <p:cNvSpPr/>
          <p:nvPr/>
        </p:nvSpPr>
        <p:spPr>
          <a:xfrm>
            <a:off x="276225" y="139700"/>
            <a:ext cx="8591550" cy="6591300"/>
          </a:xfrm>
          <a:prstGeom prst="rect">
            <a:avLst/>
          </a:prstGeom>
          <a:noFill/>
          <a:ln w="57150" cmpd="sng">
            <a:solidFill>
              <a:schemeClr val="accent6"/>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47650" y="101600"/>
            <a:ext cx="8648700" cy="6667500"/>
          </a:xfrm>
          <a:prstGeom prst="rect">
            <a:avLst/>
          </a:prstGeom>
          <a:noFill/>
          <a:ln w="38100" cmpd="sng">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27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37" y="2583179"/>
            <a:ext cx="9143999" cy="72342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sz="1800"/>
            </a:pPr>
            <a:r>
              <a:rPr lang="en-US" sz="2400" dirty="0">
                <a:solidFill>
                  <a:schemeClr val="accent2">
                    <a:lumMod val="75000"/>
                  </a:schemeClr>
                </a:solidFill>
                <a:latin typeface="Georgia"/>
                <a:ea typeface="Calibri"/>
                <a:cs typeface="Georgia"/>
                <a:sym typeface="Calibri"/>
              </a:rPr>
              <a:t>Implications for Healthcare</a:t>
            </a:r>
          </a:p>
        </p:txBody>
      </p:sp>
      <p:sp>
        <p:nvSpPr>
          <p:cNvPr id="62" name="Shape 62"/>
          <p:cNvSpPr/>
          <p:nvPr/>
        </p:nvSpPr>
        <p:spPr>
          <a:xfrm>
            <a:off x="0" y="3864980"/>
            <a:ext cx="9144000" cy="27699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algn="ctr" defTabSz="457200">
              <a:defRPr sz="1800"/>
            </a:pPr>
            <a:endParaRPr sz="1200" dirty="0">
              <a:solidFill>
                <a:schemeClr val="accent2"/>
              </a:solidFill>
              <a:latin typeface="Calibri"/>
              <a:ea typeface="Calibri"/>
              <a:cs typeface="Calibri"/>
              <a:sym typeface="Calibri"/>
            </a:endParaRPr>
          </a:p>
        </p:txBody>
      </p:sp>
      <p:grpSp>
        <p:nvGrpSpPr>
          <p:cNvPr id="2" name="Group 1"/>
          <p:cNvGrpSpPr/>
          <p:nvPr/>
        </p:nvGrpSpPr>
        <p:grpSpPr>
          <a:xfrm>
            <a:off x="1" y="4192583"/>
            <a:ext cx="9625630" cy="1831279"/>
            <a:chOff x="1" y="4192584"/>
            <a:chExt cx="9144000" cy="898754"/>
          </a:xfrm>
        </p:grpSpPr>
        <p:sp>
          <p:nvSpPr>
            <p:cNvPr id="58" name="Shape 58"/>
            <p:cNvSpPr/>
            <p:nvPr/>
          </p:nvSpPr>
          <p:spPr>
            <a:xfrm>
              <a:off x="977900" y="4585370"/>
              <a:ext cx="7137400" cy="50596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defTabSz="457200">
                <a:lnSpc>
                  <a:spcPct val="120000"/>
                </a:lnSpc>
                <a:spcBef>
                  <a:spcPts val="300"/>
                </a:spcBef>
                <a:defRPr sz="1800"/>
              </a:pPr>
              <a:endParaRPr lang="en-US" sz="2400" dirty="0">
                <a:solidFill>
                  <a:schemeClr val="tx1">
                    <a:lumMod val="50000"/>
                    <a:lumOff val="50000"/>
                  </a:schemeClr>
                </a:solidFill>
                <a:latin typeface="Calibri"/>
                <a:ea typeface="Calibri"/>
                <a:cs typeface="Calibri"/>
                <a:sym typeface="Calibri"/>
              </a:endParaRPr>
            </a:p>
          </p:txBody>
        </p:sp>
        <p:sp>
          <p:nvSpPr>
            <p:cNvPr id="12" name="Shape 39"/>
            <p:cNvSpPr/>
            <p:nvPr/>
          </p:nvSpPr>
          <p:spPr>
            <a:xfrm>
              <a:off x="1" y="4192584"/>
              <a:ext cx="9144000" cy="4308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defRPr sz="1800"/>
              </a:pPr>
              <a:endParaRPr lang="en-US" sz="2800" dirty="0">
                <a:solidFill>
                  <a:schemeClr val="accent2">
                    <a:lumMod val="75000"/>
                  </a:schemeClr>
                </a:solidFill>
                <a:latin typeface="Georgia"/>
                <a:ea typeface="Calibri"/>
                <a:cs typeface="Georgia"/>
                <a:sym typeface="Calibri"/>
              </a:endParaRPr>
            </a:p>
          </p:txBody>
        </p:sp>
      </p:grpSp>
      <p:cxnSp>
        <p:nvCxnSpPr>
          <p:cNvPr id="13" name="Straight Connector 12"/>
          <p:cNvCxnSpPr/>
          <p:nvPr/>
        </p:nvCxnSpPr>
        <p:spPr>
          <a:xfrm>
            <a:off x="-12700" y="2566595"/>
            <a:ext cx="9156700" cy="0"/>
          </a:xfrm>
          <a:prstGeom prst="line">
            <a:avLst/>
          </a:prstGeom>
          <a:ln w="3175"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102B558-B8E9-F748-9E70-651AE04EA132}"/>
              </a:ext>
            </a:extLst>
          </p:cNvPr>
          <p:cNvSpPr txBox="1"/>
          <p:nvPr/>
        </p:nvSpPr>
        <p:spPr>
          <a:xfrm>
            <a:off x="14937" y="3306601"/>
            <a:ext cx="9129062" cy="3034677"/>
          </a:xfrm>
          <a:prstGeom prst="rect">
            <a:avLst/>
          </a:prstGeom>
          <a:noFill/>
        </p:spPr>
        <p:txBody>
          <a:bodyPr wrap="square" rtlCol="0">
            <a:spAutoFit/>
          </a:bodyPr>
          <a:lstStyle/>
          <a:p>
            <a:pPr algn="ctr"/>
            <a:r>
              <a:rPr lang="en-US" sz="1600" dirty="0">
                <a:solidFill>
                  <a:schemeClr val="accent1"/>
                </a:solidFill>
              </a:rPr>
              <a:t>Medical issues can be a big problem in donor-conceived populations.</a:t>
            </a:r>
          </a:p>
          <a:p>
            <a:pPr marL="285750" indent="-285750">
              <a:buFont typeface="Wingdings" pitchFamily="2" charset="2"/>
              <a:buChar char="v"/>
            </a:pPr>
            <a:endParaRPr lang="en-US" sz="1200" dirty="0">
              <a:solidFill>
                <a:schemeClr val="accent1"/>
              </a:solidFill>
            </a:endParaRPr>
          </a:p>
          <a:p>
            <a:pPr marL="285750" indent="-285750">
              <a:buFont typeface="Wingdings" pitchFamily="2" charset="2"/>
              <a:buChar char="v"/>
            </a:pPr>
            <a:r>
              <a:rPr lang="en-US" sz="1200" b="1" dirty="0">
                <a:solidFill>
                  <a:schemeClr val="accent1"/>
                </a:solidFill>
              </a:rPr>
              <a:t>No regulation </a:t>
            </a:r>
            <a:r>
              <a:rPr lang="en-US" sz="1200" dirty="0">
                <a:solidFill>
                  <a:schemeClr val="accent1"/>
                </a:solidFill>
              </a:rPr>
              <a:t>regarding comprehensive genetic and medical testing for donors</a:t>
            </a:r>
            <a:r>
              <a:rPr lang="en-US" sz="1200" b="1" dirty="0">
                <a:solidFill>
                  <a:schemeClr val="accent1"/>
                </a:solidFill>
              </a:rPr>
              <a:t>, no tracking or limiting </a:t>
            </a:r>
            <a:r>
              <a:rPr lang="en-US" sz="1200" dirty="0">
                <a:solidFill>
                  <a:schemeClr val="accent1"/>
                </a:solidFill>
              </a:rPr>
              <a:t>the number of offspring, and no universal standards for updating/sharing medical information amongst donor families. </a:t>
            </a:r>
          </a:p>
          <a:p>
            <a:pPr marL="285750" indent="-285750">
              <a:buFont typeface="Wingdings" pitchFamily="2" charset="2"/>
              <a:buChar char="v"/>
            </a:pPr>
            <a:endParaRPr lang="en-US" sz="1200" dirty="0">
              <a:solidFill>
                <a:schemeClr val="accent1"/>
              </a:solidFill>
            </a:endParaRPr>
          </a:p>
          <a:p>
            <a:pPr marL="285750" indent="-285750">
              <a:buFont typeface="Wingdings" pitchFamily="2" charset="2"/>
              <a:buChar char="v"/>
            </a:pPr>
            <a:r>
              <a:rPr lang="en-US" sz="1200" dirty="0">
                <a:solidFill>
                  <a:schemeClr val="accent1"/>
                </a:solidFill>
              </a:rPr>
              <a:t>More than ¾ of surveyed offspring were searching for their donors to learn more bout their medical history.</a:t>
            </a:r>
          </a:p>
          <a:p>
            <a:pPr marL="285750" indent="-285750">
              <a:lnSpc>
                <a:spcPct val="90000"/>
              </a:lnSpc>
              <a:spcBef>
                <a:spcPts val="1200"/>
              </a:spcBef>
              <a:buFont typeface="Wingdings" pitchFamily="2" charset="2"/>
              <a:buChar char="v"/>
            </a:pPr>
            <a:r>
              <a:rPr lang="en-US" altLang="en-US" sz="1200" b="1" dirty="0">
                <a:solidFill>
                  <a:schemeClr val="accent1"/>
                </a:solidFill>
                <a:ea typeface="ＭＳ Ｐゴシック" panose="020B0600070205080204" pitchFamily="34" charset="-128"/>
                <a:cs typeface="Arial" panose="020B0604020202020204" pitchFamily="34" charset="0"/>
              </a:rPr>
              <a:t>84%</a:t>
            </a:r>
            <a:r>
              <a:rPr lang="en-US" altLang="en-US" sz="1200" dirty="0">
                <a:solidFill>
                  <a:schemeClr val="accent1"/>
                </a:solidFill>
                <a:ea typeface="ＭＳ Ｐゴシック" panose="020B0600070205080204" pitchFamily="34" charset="-128"/>
                <a:cs typeface="Arial" panose="020B0604020202020204" pitchFamily="34" charset="0"/>
              </a:rPr>
              <a:t> of sperm donors have </a:t>
            </a:r>
            <a:r>
              <a:rPr lang="en-US" altLang="en-US" sz="1200" b="1" dirty="0">
                <a:solidFill>
                  <a:schemeClr val="accent1"/>
                </a:solidFill>
                <a:ea typeface="ＭＳ Ｐゴシック" panose="020B0600070205080204" pitchFamily="34" charset="-128"/>
                <a:cs typeface="Arial" panose="020B0604020202020204" pitchFamily="34" charset="0"/>
              </a:rPr>
              <a:t>never been contacted</a:t>
            </a:r>
            <a:r>
              <a:rPr lang="en-US" altLang="en-US" sz="1200" dirty="0">
                <a:solidFill>
                  <a:schemeClr val="accent1"/>
                </a:solidFill>
                <a:ea typeface="ＭＳ Ｐゴシック" panose="020B0600070205080204" pitchFamily="34" charset="-128"/>
                <a:cs typeface="Arial" panose="020B0604020202020204" pitchFamily="34" charset="0"/>
              </a:rPr>
              <a:t> by their clinic(s) for  medical updates.</a:t>
            </a:r>
          </a:p>
          <a:p>
            <a:pPr marL="285750" indent="-285750">
              <a:lnSpc>
                <a:spcPct val="90000"/>
              </a:lnSpc>
              <a:spcBef>
                <a:spcPts val="1200"/>
              </a:spcBef>
              <a:buFont typeface="Wingdings" pitchFamily="2" charset="2"/>
              <a:buChar char="v"/>
            </a:pPr>
            <a:r>
              <a:rPr lang="en-US" altLang="en-US" sz="1200" b="1" dirty="0">
                <a:solidFill>
                  <a:schemeClr val="accent1"/>
                </a:solidFill>
                <a:ea typeface="ＭＳ Ｐゴシック" panose="020B0600070205080204" pitchFamily="34" charset="-128"/>
                <a:cs typeface="Arial" panose="020B0604020202020204" pitchFamily="34" charset="0"/>
              </a:rPr>
              <a:t>23%</a:t>
            </a:r>
            <a:r>
              <a:rPr lang="en-US" altLang="en-US" sz="1200" dirty="0">
                <a:solidFill>
                  <a:schemeClr val="accent1"/>
                </a:solidFill>
                <a:ea typeface="ＭＳ Ｐゴシック" panose="020B0600070205080204" pitchFamily="34" charset="-128"/>
                <a:cs typeface="Arial" panose="020B0604020202020204" pitchFamily="34" charset="0"/>
              </a:rPr>
              <a:t> of sperm donors felt that they or close family members </a:t>
            </a:r>
            <a:r>
              <a:rPr lang="en-US" altLang="en-US" sz="1200" b="1" dirty="0">
                <a:solidFill>
                  <a:schemeClr val="accent1"/>
                </a:solidFill>
                <a:ea typeface="ＭＳ Ｐゴシック" panose="020B0600070205080204" pitchFamily="34" charset="-128"/>
                <a:cs typeface="Arial" panose="020B0604020202020204" pitchFamily="34" charset="0"/>
              </a:rPr>
              <a:t>had medical/genetic issues</a:t>
            </a:r>
            <a:r>
              <a:rPr lang="en-US" altLang="en-US" sz="1200" dirty="0">
                <a:solidFill>
                  <a:schemeClr val="accent1"/>
                </a:solidFill>
                <a:ea typeface="ＭＳ Ｐゴシック" panose="020B0600070205080204" pitchFamily="34" charset="-128"/>
                <a:cs typeface="Arial" panose="020B0604020202020204" pitchFamily="34" charset="0"/>
              </a:rPr>
              <a:t> that would be important to share with families.</a:t>
            </a:r>
          </a:p>
          <a:p>
            <a:pPr marL="285750" indent="-285750">
              <a:lnSpc>
                <a:spcPct val="90000"/>
              </a:lnSpc>
              <a:spcBef>
                <a:spcPts val="1200"/>
              </a:spcBef>
              <a:buFont typeface="Wingdings" pitchFamily="2" charset="2"/>
              <a:buChar char="v"/>
            </a:pPr>
            <a:r>
              <a:rPr lang="en-US" altLang="en-US" sz="1200" b="1" dirty="0">
                <a:solidFill>
                  <a:schemeClr val="accent1"/>
                </a:solidFill>
                <a:ea typeface="ＭＳ Ｐゴシック" panose="020B0600070205080204" pitchFamily="34" charset="-128"/>
                <a:cs typeface="Arial" panose="020B0604020202020204" pitchFamily="34" charset="0"/>
              </a:rPr>
              <a:t>97%</a:t>
            </a:r>
            <a:r>
              <a:rPr lang="en-US" altLang="en-US" sz="1200" dirty="0">
                <a:solidFill>
                  <a:schemeClr val="accent1"/>
                </a:solidFill>
                <a:ea typeface="ＭＳ Ｐゴシック" panose="020B0600070205080204" pitchFamily="34" charset="-128"/>
                <a:cs typeface="Arial" panose="020B0604020202020204" pitchFamily="34" charset="0"/>
              </a:rPr>
              <a:t> of egg donors have </a:t>
            </a:r>
            <a:r>
              <a:rPr lang="en-US" altLang="en-US" sz="1200" b="1" dirty="0">
                <a:solidFill>
                  <a:schemeClr val="accent1"/>
                </a:solidFill>
                <a:ea typeface="ＭＳ Ｐゴシック" panose="020B0600070205080204" pitchFamily="34" charset="-128"/>
                <a:cs typeface="Arial" panose="020B0604020202020204" pitchFamily="34" charset="0"/>
              </a:rPr>
              <a:t>never been contacted</a:t>
            </a:r>
            <a:r>
              <a:rPr lang="en-US" altLang="en-US" sz="1200" dirty="0">
                <a:solidFill>
                  <a:schemeClr val="accent1"/>
                </a:solidFill>
                <a:ea typeface="ＭＳ Ｐゴシック" panose="020B0600070205080204" pitchFamily="34" charset="-128"/>
                <a:cs typeface="Arial" panose="020B0604020202020204" pitchFamily="34" charset="0"/>
              </a:rPr>
              <a:t> by their clinic(s) for medical updates.</a:t>
            </a:r>
          </a:p>
          <a:p>
            <a:pPr marL="285750" indent="-285750">
              <a:lnSpc>
                <a:spcPct val="90000"/>
              </a:lnSpc>
              <a:spcBef>
                <a:spcPts val="1200"/>
              </a:spcBef>
              <a:buFont typeface="Wingdings" pitchFamily="2" charset="2"/>
              <a:buChar char="v"/>
            </a:pPr>
            <a:r>
              <a:rPr lang="en-US" altLang="en-US" sz="1200" b="1" dirty="0">
                <a:solidFill>
                  <a:schemeClr val="accent1"/>
                </a:solidFill>
                <a:ea typeface="ＭＳ Ｐゴシック" panose="020B0600070205080204" pitchFamily="34" charset="-128"/>
                <a:cs typeface="Arial" panose="020B0604020202020204" pitchFamily="34" charset="0"/>
              </a:rPr>
              <a:t>31%</a:t>
            </a:r>
            <a:r>
              <a:rPr lang="en-US" altLang="en-US" sz="1200" dirty="0">
                <a:solidFill>
                  <a:schemeClr val="accent1"/>
                </a:solidFill>
                <a:ea typeface="ＭＳ Ｐゴシック" panose="020B0600070205080204" pitchFamily="34" charset="-128"/>
                <a:cs typeface="Arial" panose="020B0604020202020204" pitchFamily="34" charset="0"/>
              </a:rPr>
              <a:t> of egg donors felt they or close family members </a:t>
            </a:r>
            <a:r>
              <a:rPr lang="en-US" altLang="en-US" sz="1200" b="1" dirty="0">
                <a:solidFill>
                  <a:schemeClr val="accent1"/>
                </a:solidFill>
                <a:ea typeface="ＭＳ Ｐゴシック" panose="020B0600070205080204" pitchFamily="34" charset="-128"/>
                <a:cs typeface="Arial" panose="020B0604020202020204" pitchFamily="34" charset="0"/>
              </a:rPr>
              <a:t>had medical/genetic issues</a:t>
            </a:r>
            <a:r>
              <a:rPr lang="en-US" altLang="en-US" sz="1200" dirty="0">
                <a:solidFill>
                  <a:schemeClr val="accent1"/>
                </a:solidFill>
                <a:ea typeface="ＭＳ Ｐゴシック" panose="020B0600070205080204" pitchFamily="34" charset="-128"/>
                <a:cs typeface="Arial" panose="020B0604020202020204" pitchFamily="34" charset="0"/>
              </a:rPr>
              <a:t> that would be important to share with families</a:t>
            </a:r>
            <a:r>
              <a:rPr lang="en-US" altLang="en-US" sz="1200" dirty="0">
                <a:ea typeface="ＭＳ Ｐゴシック" panose="020B0600070205080204" pitchFamily="34" charset="-128"/>
                <a:cs typeface="Arial" panose="020B0604020202020204" pitchFamily="34" charset="0"/>
              </a:rPr>
              <a:t>. </a:t>
            </a:r>
          </a:p>
          <a:p>
            <a:endParaRPr lang="en-US" sz="1600" dirty="0">
              <a:solidFill>
                <a:schemeClr val="accent1"/>
              </a:solidFill>
            </a:endParaRPr>
          </a:p>
          <a:p>
            <a:pPr marL="285750" indent="-285750">
              <a:buFont typeface="Wingdings" pitchFamily="2" charset="2"/>
              <a:buChar char="v"/>
            </a:pPr>
            <a:endParaRPr lang="en-US" sz="1600" dirty="0">
              <a:solidFill>
                <a:schemeClr val="accent1"/>
              </a:solidFill>
            </a:endParaRPr>
          </a:p>
        </p:txBody>
      </p:sp>
      <p:pic>
        <p:nvPicPr>
          <p:cNvPr id="3" name="Picture 2">
            <a:extLst>
              <a:ext uri="{FF2B5EF4-FFF2-40B4-BE49-F238E27FC236}">
                <a16:creationId xmlns:a16="http://schemas.microsoft.com/office/drawing/2014/main" id="{4C4D4FC8-4F28-F040-9DC3-7D89552971DC}"/>
              </a:ext>
            </a:extLst>
          </p:cNvPr>
          <p:cNvPicPr>
            <a:picLocks noChangeAspect="1"/>
          </p:cNvPicPr>
          <p:nvPr/>
        </p:nvPicPr>
        <p:blipFill>
          <a:blip r:embed="rId3"/>
          <a:stretch>
            <a:fillRect/>
          </a:stretch>
        </p:blipFill>
        <p:spPr>
          <a:xfrm>
            <a:off x="3014394" y="37387"/>
            <a:ext cx="2511764" cy="2511764"/>
          </a:xfrm>
          <a:prstGeom prst="rect">
            <a:avLst/>
          </a:prstGeom>
        </p:spPr>
      </p:pic>
    </p:spTree>
    <p:extLst>
      <p:ext uri="{BB962C8B-B14F-4D97-AF65-F5344CB8AC3E}">
        <p14:creationId xmlns:p14="http://schemas.microsoft.com/office/powerpoint/2010/main" val="218466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p:cNvSpPr>
          <p:nvPr>
            <p:ph type="body" idx="4294967295"/>
          </p:nvPr>
        </p:nvSpPr>
        <p:spPr>
          <a:xfrm>
            <a:off x="0" y="1295400"/>
            <a:ext cx="4206875" cy="4151313"/>
          </a:xfrm>
          <a:prstGeom prst="rect">
            <a:avLst/>
          </a:prstGeom>
        </p:spPr>
        <p:txBody>
          <a:bodyPr lIns="0" tIns="0" rIns="0" bIns="0">
            <a:normAutofit fontScale="85000" lnSpcReduction="20000"/>
          </a:bodyPr>
          <a:lstStyle/>
          <a:p>
            <a:pPr marL="0" lvl="0" indent="0" algn="ctr">
              <a:lnSpc>
                <a:spcPct val="90000"/>
              </a:lnSpc>
              <a:spcBef>
                <a:spcPts val="300"/>
              </a:spcBef>
              <a:buSzTx/>
              <a:buNone/>
              <a:defRPr sz="1800"/>
            </a:pPr>
            <a:endParaRPr lang="en-US" sz="2100" dirty="0">
              <a:solidFill>
                <a:schemeClr val="accent1"/>
              </a:solidFill>
            </a:endParaRPr>
          </a:p>
          <a:p>
            <a:r>
              <a:rPr lang="en-US" dirty="0">
                <a:solidFill>
                  <a:schemeClr val="accent2"/>
                </a:solidFill>
              </a:rPr>
              <a:t>ALL psychologists are increasingly likely to encounter DC adults who discover their origins through DNA testing or similar means.  This may be their primary reason for treatment, or they may be seeking services for unrelated reasons, and discover this during the course of assessment or treatment. </a:t>
            </a:r>
            <a:br>
              <a:rPr lang="en-US" dirty="0">
                <a:solidFill>
                  <a:schemeClr val="accent2"/>
                </a:solidFill>
              </a:rPr>
            </a:br>
            <a:r>
              <a:rPr lang="en-US" dirty="0">
                <a:solidFill>
                  <a:schemeClr val="accent2"/>
                </a:solidFill>
              </a:rPr>
              <a:t> </a:t>
            </a:r>
          </a:p>
          <a:p>
            <a:r>
              <a:rPr lang="en-US" dirty="0">
                <a:solidFill>
                  <a:schemeClr val="accent2"/>
                </a:solidFill>
              </a:rPr>
              <a:t>Mental healthcare systems have responded well  to address the needs of infertile, single, and same-sex parent(s).</a:t>
            </a:r>
            <a:br>
              <a:rPr lang="en-US" dirty="0">
                <a:solidFill>
                  <a:schemeClr val="accent2"/>
                </a:solidFill>
              </a:rPr>
            </a:br>
            <a:r>
              <a:rPr lang="en-US" dirty="0">
                <a:solidFill>
                  <a:schemeClr val="accent2"/>
                </a:solidFill>
              </a:rPr>
              <a:t> </a:t>
            </a:r>
          </a:p>
          <a:p>
            <a:r>
              <a:rPr lang="en-US" dirty="0">
                <a:solidFill>
                  <a:schemeClr val="accent2"/>
                </a:solidFill>
              </a:rPr>
              <a:t>As such, there are numerous instances of DC individuals who have already received poor guidance from uninformed clinicians</a:t>
            </a:r>
            <a:endParaRPr sz="1600" dirty="0">
              <a:solidFill>
                <a:srgbClr val="535353"/>
              </a:solidFill>
            </a:endParaRPr>
          </a:p>
        </p:txBody>
      </p:sp>
      <p:sp>
        <p:nvSpPr>
          <p:cNvPr id="102" name="Shape 102"/>
          <p:cNvSpPr/>
          <p:nvPr/>
        </p:nvSpPr>
        <p:spPr>
          <a:xfrm>
            <a:off x="376344" y="306384"/>
            <a:ext cx="8216223"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b="1">
                <a:solidFill>
                  <a:srgbClr val="535353"/>
                </a:solidFill>
                <a:latin typeface="Calibri"/>
                <a:ea typeface="Calibri"/>
                <a:cs typeface="Calibri"/>
                <a:sym typeface="Calibri"/>
              </a:defRPr>
            </a:lvl1pPr>
          </a:lstStyle>
          <a:p>
            <a:pPr lvl="0" algn="ctr">
              <a:defRPr sz="1800" b="0">
                <a:solidFill>
                  <a:srgbClr val="000000"/>
                </a:solidFill>
              </a:defRPr>
            </a:pPr>
            <a:r>
              <a:rPr lang="en-US" sz="2400" b="0" dirty="0">
                <a:solidFill>
                  <a:schemeClr val="accent2">
                    <a:lumMod val="75000"/>
                  </a:schemeClr>
                </a:solidFill>
                <a:latin typeface="Georgia"/>
                <a:cs typeface="Georgia"/>
              </a:rPr>
              <a:t>Implications for Mental Healthcare</a:t>
            </a:r>
          </a:p>
        </p:txBody>
      </p:sp>
      <p:sp>
        <p:nvSpPr>
          <p:cNvPr id="103" name="Shape 103"/>
          <p:cNvSpPr/>
          <p:nvPr/>
        </p:nvSpPr>
        <p:spPr>
          <a:xfrm>
            <a:off x="533399" y="842326"/>
            <a:ext cx="8760046" cy="18375"/>
          </a:xfrm>
          <a:prstGeom prst="rect">
            <a:avLst/>
          </a:prstGeom>
          <a:solidFill>
            <a:srgbClr val="535353"/>
          </a:solidFill>
          <a:ln w="12700">
            <a:miter lim="400000"/>
          </a:ln>
        </p:spPr>
        <p:txBody>
          <a:bodyPr lIns="0" tIns="0" rIns="0" bIns="0"/>
          <a:lstStyle/>
          <a:p>
            <a:pPr lvl="0">
              <a:defRPr>
                <a:latin typeface="Calibri"/>
                <a:ea typeface="Calibri"/>
                <a:cs typeface="Calibri"/>
                <a:sym typeface="Calibri"/>
              </a:defRPr>
            </a:pPr>
            <a:endParaRPr/>
          </a:p>
        </p:txBody>
      </p:sp>
      <p:pic>
        <p:nvPicPr>
          <p:cNvPr id="4" name="Picture 3">
            <a:extLst>
              <a:ext uri="{FF2B5EF4-FFF2-40B4-BE49-F238E27FC236}">
                <a16:creationId xmlns:a16="http://schemas.microsoft.com/office/drawing/2014/main" id="{D11EA0AA-FF96-1C40-AC9D-F8280EF233C8}"/>
              </a:ext>
            </a:extLst>
          </p:cNvPr>
          <p:cNvPicPr>
            <a:picLocks noChangeAspect="1"/>
          </p:cNvPicPr>
          <p:nvPr/>
        </p:nvPicPr>
        <p:blipFill>
          <a:blip r:embed="rId3"/>
          <a:stretch>
            <a:fillRect/>
          </a:stretch>
        </p:blipFill>
        <p:spPr>
          <a:xfrm>
            <a:off x="5548055" y="1295399"/>
            <a:ext cx="2769429" cy="2215543"/>
          </a:xfrm>
          <a:prstGeom prst="rect">
            <a:avLst/>
          </a:prstGeom>
        </p:spPr>
      </p:pic>
    </p:spTree>
    <p:extLst>
      <p:ext uri="{BB962C8B-B14F-4D97-AF65-F5344CB8AC3E}">
        <p14:creationId xmlns:p14="http://schemas.microsoft.com/office/powerpoint/2010/main" val="13662954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p:cNvSpPr>
          <p:nvPr>
            <p:ph type="body" idx="4294967295"/>
          </p:nvPr>
        </p:nvSpPr>
        <p:spPr>
          <a:xfrm>
            <a:off x="533398" y="1325562"/>
            <a:ext cx="4038601" cy="4794826"/>
          </a:xfrm>
          <a:prstGeom prst="rect">
            <a:avLst/>
          </a:prstGeom>
        </p:spPr>
        <p:txBody>
          <a:bodyPr lIns="0" tIns="0" rIns="0" bIns="0">
            <a:normAutofit lnSpcReduction="10000"/>
          </a:bodyPr>
          <a:lstStyle/>
          <a:p>
            <a:pPr marL="0" lvl="0" indent="0" algn="ctr">
              <a:lnSpc>
                <a:spcPct val="90000"/>
              </a:lnSpc>
              <a:spcBef>
                <a:spcPts val="300"/>
              </a:spcBef>
              <a:buSzTx/>
              <a:buNone/>
              <a:defRPr sz="1800"/>
            </a:pPr>
            <a:r>
              <a:rPr lang="en-US" sz="2100" dirty="0">
                <a:solidFill>
                  <a:schemeClr val="accent1"/>
                </a:solidFill>
              </a:rPr>
              <a:t>Common Themes for </a:t>
            </a:r>
          </a:p>
          <a:p>
            <a:pPr marL="0" lvl="0" indent="0" algn="ctr">
              <a:lnSpc>
                <a:spcPct val="90000"/>
              </a:lnSpc>
              <a:spcBef>
                <a:spcPts val="300"/>
              </a:spcBef>
              <a:buSzTx/>
              <a:buNone/>
              <a:defRPr sz="1800"/>
            </a:pPr>
            <a:r>
              <a:rPr lang="en-US" sz="2100" dirty="0">
                <a:solidFill>
                  <a:schemeClr val="accent1"/>
                </a:solidFill>
              </a:rPr>
              <a:t>Donor-Conceived Adults:</a:t>
            </a:r>
          </a:p>
          <a:p>
            <a:pPr marL="0" lvl="0" indent="0" algn="ctr">
              <a:lnSpc>
                <a:spcPct val="90000"/>
              </a:lnSpc>
              <a:spcBef>
                <a:spcPts val="300"/>
              </a:spcBef>
              <a:buSzTx/>
              <a:buNone/>
              <a:defRPr sz="1800"/>
            </a:pPr>
            <a:endParaRPr lang="en-US" sz="1400" dirty="0">
              <a:solidFill>
                <a:schemeClr val="accent1"/>
              </a:solidFill>
            </a:endParaRPr>
          </a:p>
          <a:p>
            <a:pPr>
              <a:lnSpc>
                <a:spcPct val="90000"/>
              </a:lnSpc>
              <a:spcBef>
                <a:spcPts val="300"/>
              </a:spcBef>
              <a:buAutoNum type="arabicParenR"/>
              <a:defRPr sz="1800"/>
            </a:pPr>
            <a:r>
              <a:rPr lang="en-US" sz="1400" dirty="0"/>
              <a:t>being lied to by the people they trust the most, </a:t>
            </a:r>
          </a:p>
          <a:p>
            <a:pPr>
              <a:lnSpc>
                <a:spcPct val="90000"/>
              </a:lnSpc>
              <a:spcBef>
                <a:spcPts val="300"/>
              </a:spcBef>
              <a:buAutoNum type="arabicParenR"/>
              <a:defRPr sz="1800"/>
            </a:pPr>
            <a:r>
              <a:rPr lang="en-US" sz="1400" dirty="0"/>
              <a:t>having their worlds and identities “turned upside down,” </a:t>
            </a:r>
          </a:p>
          <a:p>
            <a:pPr>
              <a:lnSpc>
                <a:spcPct val="90000"/>
              </a:lnSpc>
              <a:spcBef>
                <a:spcPts val="300"/>
              </a:spcBef>
              <a:buAutoNum type="arabicParenR"/>
              <a:defRPr sz="1800"/>
            </a:pPr>
            <a:r>
              <a:rPr lang="en-US" sz="1400" dirty="0"/>
              <a:t>Experiencing a lack of parental support and/or a feeling of betrayal from parents when wanting to learn more about their biological identities, </a:t>
            </a:r>
          </a:p>
          <a:p>
            <a:pPr>
              <a:lnSpc>
                <a:spcPct val="90000"/>
              </a:lnSpc>
              <a:spcBef>
                <a:spcPts val="300"/>
              </a:spcBef>
              <a:buAutoNum type="arabicParenR"/>
              <a:defRPr sz="1800"/>
            </a:pPr>
            <a:r>
              <a:rPr lang="en-US" sz="1400" dirty="0"/>
              <a:t>Having curiosity about and establishing relationships with biological parents (donors) and half-siblings, </a:t>
            </a:r>
          </a:p>
          <a:p>
            <a:pPr>
              <a:lnSpc>
                <a:spcPct val="90000"/>
              </a:lnSpc>
              <a:spcBef>
                <a:spcPts val="300"/>
              </a:spcBef>
              <a:buAutoNum type="arabicParenR"/>
              <a:defRPr sz="1800"/>
            </a:pPr>
            <a:r>
              <a:rPr lang="en-US" sz="1400" dirty="0"/>
              <a:t>Having curiosity about medical history, </a:t>
            </a:r>
          </a:p>
          <a:p>
            <a:pPr>
              <a:lnSpc>
                <a:spcPct val="90000"/>
              </a:lnSpc>
              <a:spcBef>
                <a:spcPts val="300"/>
              </a:spcBef>
              <a:buAutoNum type="arabicParenR"/>
              <a:defRPr sz="1800"/>
            </a:pPr>
            <a:r>
              <a:rPr lang="en-US" sz="1400" dirty="0"/>
              <a:t>Feeling frustrated with the lack of available information </a:t>
            </a:r>
          </a:p>
          <a:p>
            <a:pPr>
              <a:lnSpc>
                <a:spcPct val="90000"/>
              </a:lnSpc>
              <a:spcBef>
                <a:spcPts val="300"/>
              </a:spcBef>
              <a:buAutoNum type="arabicParenR"/>
              <a:defRPr sz="1800"/>
            </a:pPr>
            <a:r>
              <a:rPr lang="en-US" sz="1400" dirty="0"/>
              <a:t>having feelings such as anger, confusion, relief, curiosity, and sadness</a:t>
            </a:r>
          </a:p>
          <a:p>
            <a:pPr>
              <a:lnSpc>
                <a:spcPct val="90000"/>
              </a:lnSpc>
              <a:spcBef>
                <a:spcPts val="300"/>
              </a:spcBef>
              <a:buAutoNum type="arabicParenR"/>
              <a:defRPr sz="1800"/>
            </a:pPr>
            <a:r>
              <a:rPr lang="en-US" sz="1400" dirty="0"/>
              <a:t>Being overwhelmed by finding 20, 50 or more than 100 half siblings</a:t>
            </a:r>
          </a:p>
          <a:p>
            <a:pPr>
              <a:lnSpc>
                <a:spcPct val="90000"/>
              </a:lnSpc>
              <a:spcBef>
                <a:spcPts val="300"/>
              </a:spcBef>
              <a:buFont typeface="Arial"/>
              <a:buAutoNum type="arabicParenR"/>
              <a:defRPr sz="1800"/>
            </a:pPr>
            <a:r>
              <a:rPr lang="en-US" sz="1400" dirty="0"/>
              <a:t>and ultimately…needing to find a deeper understanding of forgiveness.</a:t>
            </a:r>
          </a:p>
          <a:p>
            <a:pPr>
              <a:lnSpc>
                <a:spcPct val="90000"/>
              </a:lnSpc>
              <a:spcBef>
                <a:spcPts val="300"/>
              </a:spcBef>
              <a:buAutoNum type="arabicParenR"/>
              <a:defRPr sz="1800"/>
            </a:pPr>
            <a:endParaRPr lang="en-US" sz="1600" dirty="0">
              <a:solidFill>
                <a:srgbClr val="535353"/>
              </a:solidFill>
            </a:endParaRPr>
          </a:p>
          <a:p>
            <a:pPr marL="0" lvl="0" indent="0">
              <a:lnSpc>
                <a:spcPct val="90000"/>
              </a:lnSpc>
              <a:spcBef>
                <a:spcPts val="300"/>
              </a:spcBef>
              <a:buSzTx/>
              <a:buNone/>
              <a:defRPr sz="1800"/>
            </a:pPr>
            <a:endParaRPr sz="1600" dirty="0">
              <a:solidFill>
                <a:srgbClr val="535353"/>
              </a:solidFill>
            </a:endParaRPr>
          </a:p>
        </p:txBody>
      </p:sp>
      <p:sp>
        <p:nvSpPr>
          <p:cNvPr id="102" name="Shape 102"/>
          <p:cNvSpPr/>
          <p:nvPr/>
        </p:nvSpPr>
        <p:spPr>
          <a:xfrm>
            <a:off x="376344" y="306384"/>
            <a:ext cx="8216223"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b="1">
                <a:solidFill>
                  <a:srgbClr val="535353"/>
                </a:solidFill>
                <a:latin typeface="Calibri"/>
                <a:ea typeface="Calibri"/>
                <a:cs typeface="Calibri"/>
                <a:sym typeface="Calibri"/>
              </a:defRPr>
            </a:lvl1pPr>
          </a:lstStyle>
          <a:p>
            <a:pPr lvl="0" algn="ctr">
              <a:defRPr sz="1800" b="0">
                <a:solidFill>
                  <a:srgbClr val="000000"/>
                </a:solidFill>
              </a:defRPr>
            </a:pPr>
            <a:r>
              <a:rPr lang="en-US" sz="2400" b="0" dirty="0">
                <a:solidFill>
                  <a:schemeClr val="accent2">
                    <a:lumMod val="75000"/>
                  </a:schemeClr>
                </a:solidFill>
                <a:latin typeface="Georgia"/>
                <a:cs typeface="Georgia"/>
              </a:rPr>
              <a:t>Implications for Psychotherapy</a:t>
            </a:r>
          </a:p>
        </p:txBody>
      </p:sp>
      <p:sp>
        <p:nvSpPr>
          <p:cNvPr id="103" name="Shape 103"/>
          <p:cNvSpPr/>
          <p:nvPr/>
        </p:nvSpPr>
        <p:spPr>
          <a:xfrm>
            <a:off x="533399" y="842326"/>
            <a:ext cx="8760046" cy="18375"/>
          </a:xfrm>
          <a:prstGeom prst="rect">
            <a:avLst/>
          </a:prstGeom>
          <a:solidFill>
            <a:srgbClr val="535353"/>
          </a:solidFill>
          <a:ln w="12700">
            <a:miter lim="400000"/>
          </a:ln>
        </p:spPr>
        <p:txBody>
          <a:bodyPr lIns="0" tIns="0" rIns="0" bIns="0"/>
          <a:lstStyle/>
          <a:p>
            <a:pPr lvl="0">
              <a:defRPr>
                <a:latin typeface="Calibri"/>
                <a:ea typeface="Calibri"/>
                <a:cs typeface="Calibri"/>
                <a:sym typeface="Calibri"/>
              </a:defRPr>
            </a:pPr>
            <a:endParaRPr/>
          </a:p>
        </p:txBody>
      </p:sp>
      <p:pic>
        <p:nvPicPr>
          <p:cNvPr id="3" name="Picture 2">
            <a:extLst>
              <a:ext uri="{FF2B5EF4-FFF2-40B4-BE49-F238E27FC236}">
                <a16:creationId xmlns:a16="http://schemas.microsoft.com/office/drawing/2014/main" id="{38C8ECFF-7D4A-B64B-A28A-7ABC4AAE9842}"/>
              </a:ext>
            </a:extLst>
          </p:cNvPr>
          <p:cNvPicPr>
            <a:picLocks noChangeAspect="1"/>
          </p:cNvPicPr>
          <p:nvPr/>
        </p:nvPicPr>
        <p:blipFill>
          <a:blip r:embed="rId2"/>
          <a:stretch>
            <a:fillRect/>
          </a:stretch>
        </p:blipFill>
        <p:spPr>
          <a:xfrm>
            <a:off x="5397788" y="2126635"/>
            <a:ext cx="2760325" cy="2230343"/>
          </a:xfrm>
          <a:prstGeom prst="rect">
            <a:avLst/>
          </a:prstGeom>
        </p:spPr>
      </p:pic>
    </p:spTree>
    <p:extLst>
      <p:ext uri="{BB962C8B-B14F-4D97-AF65-F5344CB8AC3E}">
        <p14:creationId xmlns:p14="http://schemas.microsoft.com/office/powerpoint/2010/main" val="125595983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3970410" y="865900"/>
            <a:ext cx="5018087" cy="487680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oAutofit/>
          </a:bodyPr>
          <a:lstStyle/>
          <a:p>
            <a:pPr lvl="0">
              <a:lnSpc>
                <a:spcPct val="110000"/>
              </a:lnSpc>
              <a:spcBef>
                <a:spcPts val="300"/>
              </a:spcBef>
              <a:defRPr sz="1800"/>
            </a:pPr>
            <a:r>
              <a:rPr lang="en-US" dirty="0"/>
              <a:t> </a:t>
            </a:r>
            <a:endParaRPr i="1" dirty="0">
              <a:solidFill>
                <a:schemeClr val="tx1">
                  <a:lumMod val="50000"/>
                  <a:lumOff val="50000"/>
                </a:schemeClr>
              </a:solidFill>
              <a:latin typeface="Calibri"/>
              <a:ea typeface="Calibri"/>
              <a:cs typeface="Calibri"/>
              <a:sym typeface="Calibri"/>
            </a:endParaRPr>
          </a:p>
        </p:txBody>
      </p:sp>
      <p:sp>
        <p:nvSpPr>
          <p:cNvPr id="9" name="Shape 39"/>
          <p:cNvSpPr/>
          <p:nvPr/>
        </p:nvSpPr>
        <p:spPr>
          <a:xfrm>
            <a:off x="1" y="166684"/>
            <a:ext cx="9143999" cy="4308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defRPr sz="1800"/>
            </a:pPr>
            <a:r>
              <a:rPr lang="en-US" sz="2800" dirty="0">
                <a:solidFill>
                  <a:schemeClr val="accent2">
                    <a:lumMod val="75000"/>
                  </a:schemeClr>
                </a:solidFill>
                <a:latin typeface="Georgia"/>
                <a:ea typeface="Calibri"/>
                <a:cs typeface="Georgia"/>
                <a:sym typeface="Calibri"/>
              </a:rPr>
              <a:t>Current Research</a:t>
            </a:r>
          </a:p>
        </p:txBody>
      </p:sp>
      <p:sp>
        <p:nvSpPr>
          <p:cNvPr id="4" name="TextBox 3"/>
          <p:cNvSpPr txBox="1"/>
          <p:nvPr/>
        </p:nvSpPr>
        <p:spPr>
          <a:xfrm>
            <a:off x="276350" y="2971800"/>
            <a:ext cx="3292350" cy="646331"/>
          </a:xfrm>
          <a:prstGeom prst="rect">
            <a:avLst/>
          </a:prstGeom>
          <a:noFill/>
        </p:spPr>
        <p:txBody>
          <a:bodyPr wrap="square" rtlCol="0">
            <a:spAutoFit/>
          </a:bodyPr>
          <a:lstStyle/>
          <a:p>
            <a:pPr lvl="0"/>
            <a:endParaRPr lang="en-US" i="1" dirty="0">
              <a:solidFill>
                <a:schemeClr val="accent2"/>
              </a:solidFill>
              <a:cs typeface="Calibri"/>
            </a:endParaRPr>
          </a:p>
          <a:p>
            <a:endParaRPr lang="en-US" dirty="0"/>
          </a:p>
        </p:txBody>
      </p:sp>
      <p:cxnSp>
        <p:nvCxnSpPr>
          <p:cNvPr id="12" name="Straight Connector 11"/>
          <p:cNvCxnSpPr/>
          <p:nvPr/>
        </p:nvCxnSpPr>
        <p:spPr>
          <a:xfrm>
            <a:off x="3657600" y="865900"/>
            <a:ext cx="12700" cy="5064988"/>
          </a:xfrm>
          <a:prstGeom prst="line">
            <a:avLst/>
          </a:prstGeom>
          <a:ln w="28575" cmpd="sng">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2D0EEFB6-31DA-F543-B050-8F41F9DAF55D}"/>
              </a:ext>
            </a:extLst>
          </p:cNvPr>
          <p:cNvSpPr/>
          <p:nvPr/>
        </p:nvSpPr>
        <p:spPr>
          <a:xfrm>
            <a:off x="3906910" y="865901"/>
            <a:ext cx="4566022" cy="5299015"/>
          </a:xfrm>
          <a:prstGeom prst="rect">
            <a:avLst/>
          </a:prstGeom>
        </p:spPr>
        <p:txBody>
          <a:bodyPr wrap="square">
            <a:spAutoFit/>
          </a:bodyPr>
          <a:lstStyle/>
          <a:p>
            <a:pPr lvl="0">
              <a:lnSpc>
                <a:spcPct val="110000"/>
              </a:lnSpc>
              <a:spcBef>
                <a:spcPts val="300"/>
              </a:spcBef>
              <a:defRPr sz="1800"/>
            </a:pPr>
            <a:r>
              <a:rPr lang="en-US" sz="1400" dirty="0"/>
              <a:t>Current research shows that donor-conceived people fare much better when told early on, even before they can remember, while late late disclosure can be quite difficult for many to process. </a:t>
            </a:r>
          </a:p>
          <a:p>
            <a:pPr lvl="0">
              <a:lnSpc>
                <a:spcPct val="110000"/>
              </a:lnSpc>
              <a:spcBef>
                <a:spcPts val="300"/>
              </a:spcBef>
              <a:defRPr sz="1800"/>
            </a:pPr>
            <a:endParaRPr lang="en-US" sz="1400" dirty="0"/>
          </a:p>
          <a:p>
            <a:pPr lvl="0">
              <a:lnSpc>
                <a:spcPct val="110000"/>
              </a:lnSpc>
              <a:spcBef>
                <a:spcPts val="300"/>
              </a:spcBef>
              <a:defRPr sz="1800"/>
            </a:pPr>
            <a:r>
              <a:rPr lang="en-US" sz="1400" dirty="0"/>
              <a:t>Many DC individuals have a great appreciation of not only their very existence and their lives because of the efforts it took for them to be conceived, but also a profound respect for their parents who demonstrated much determination and sacrifice towards these efforts, including the secrecy that followed for decades.  </a:t>
            </a:r>
          </a:p>
          <a:p>
            <a:pPr lvl="0">
              <a:lnSpc>
                <a:spcPct val="110000"/>
              </a:lnSpc>
              <a:spcBef>
                <a:spcPts val="300"/>
              </a:spcBef>
              <a:defRPr sz="1800"/>
            </a:pPr>
            <a:endParaRPr lang="en-US" sz="1400" dirty="0"/>
          </a:p>
          <a:p>
            <a:pPr lvl="0">
              <a:lnSpc>
                <a:spcPct val="110000"/>
              </a:lnSpc>
              <a:spcBef>
                <a:spcPts val="300"/>
              </a:spcBef>
              <a:defRPr sz="1800"/>
            </a:pPr>
            <a:r>
              <a:rPr lang="en-US" sz="1400" dirty="0"/>
              <a:t>Some feel that they were very wanted children, and  understand that the prolonged secrecy their parents lived with was an attempt to protect them from trauma. </a:t>
            </a:r>
          </a:p>
          <a:p>
            <a:pPr lvl="0">
              <a:lnSpc>
                <a:spcPct val="110000"/>
              </a:lnSpc>
              <a:spcBef>
                <a:spcPts val="300"/>
              </a:spcBef>
              <a:defRPr sz="1800"/>
            </a:pPr>
            <a:endParaRPr lang="en-US" sz="1400" i="1" dirty="0">
              <a:solidFill>
                <a:schemeClr val="tx1">
                  <a:lumMod val="50000"/>
                  <a:lumOff val="50000"/>
                </a:schemeClr>
              </a:solidFill>
              <a:ea typeface="Calibri"/>
              <a:cs typeface="Calibri"/>
              <a:sym typeface="Calibri"/>
            </a:endParaRPr>
          </a:p>
          <a:p>
            <a:pPr lvl="0">
              <a:lnSpc>
                <a:spcPct val="110000"/>
              </a:lnSpc>
              <a:spcBef>
                <a:spcPts val="300"/>
              </a:spcBef>
              <a:defRPr sz="1800"/>
            </a:pPr>
            <a:r>
              <a:rPr lang="en-US" sz="1400" dirty="0">
                <a:solidFill>
                  <a:schemeClr val="accent2"/>
                </a:solidFill>
                <a:ea typeface="Calibri"/>
                <a:cs typeface="Calibri"/>
                <a:sym typeface="Calibri"/>
              </a:rPr>
              <a:t>Many struggle with anger and confusion and feel a sense of betrayal that they were lied to about something so core to their identity.</a:t>
            </a:r>
            <a:endParaRPr lang="en-US" sz="1200" dirty="0">
              <a:solidFill>
                <a:schemeClr val="accent2"/>
              </a:solidFill>
              <a:ea typeface="Calibri"/>
              <a:cs typeface="Calibri"/>
              <a:sym typeface="Calibri"/>
            </a:endParaRPr>
          </a:p>
          <a:p>
            <a:pPr lvl="0">
              <a:lnSpc>
                <a:spcPct val="110000"/>
              </a:lnSpc>
              <a:spcBef>
                <a:spcPts val="300"/>
              </a:spcBef>
              <a:defRPr sz="1800"/>
            </a:pPr>
            <a:endParaRPr lang="en-US" sz="1200" i="1" dirty="0">
              <a:solidFill>
                <a:schemeClr val="tx1">
                  <a:lumMod val="50000"/>
                  <a:lumOff val="50000"/>
                </a:schemeClr>
              </a:solidFill>
              <a:ea typeface="Calibri"/>
              <a:cs typeface="Calibri"/>
              <a:sym typeface="Calibri"/>
            </a:endParaRPr>
          </a:p>
          <a:p>
            <a:pPr lvl="0">
              <a:lnSpc>
                <a:spcPct val="110000"/>
              </a:lnSpc>
              <a:spcBef>
                <a:spcPts val="300"/>
              </a:spcBef>
              <a:defRPr sz="1800"/>
            </a:pPr>
            <a:endParaRPr lang="en-US" sz="1200" i="1" dirty="0">
              <a:solidFill>
                <a:schemeClr val="tx1">
                  <a:lumMod val="50000"/>
                  <a:lumOff val="50000"/>
                </a:schemeClr>
              </a:solidFill>
              <a:ea typeface="Calibri"/>
              <a:cs typeface="Calibri"/>
              <a:sym typeface="Calibri"/>
            </a:endParaRPr>
          </a:p>
        </p:txBody>
      </p:sp>
      <p:pic>
        <p:nvPicPr>
          <p:cNvPr id="5" name="Picture 4">
            <a:extLst>
              <a:ext uri="{FF2B5EF4-FFF2-40B4-BE49-F238E27FC236}">
                <a16:creationId xmlns:a16="http://schemas.microsoft.com/office/drawing/2014/main" id="{905F61F5-0648-BB41-8C9E-DE29E26A545E}"/>
              </a:ext>
            </a:extLst>
          </p:cNvPr>
          <p:cNvPicPr>
            <a:picLocks noChangeAspect="1"/>
          </p:cNvPicPr>
          <p:nvPr/>
        </p:nvPicPr>
        <p:blipFill>
          <a:blip r:embed="rId3"/>
          <a:stretch>
            <a:fillRect/>
          </a:stretch>
        </p:blipFill>
        <p:spPr>
          <a:xfrm>
            <a:off x="864010" y="1500239"/>
            <a:ext cx="1805653" cy="2699714"/>
          </a:xfrm>
          <a:prstGeom prst="rect">
            <a:avLst/>
          </a:prstGeom>
        </p:spPr>
      </p:pic>
    </p:spTree>
    <p:extLst>
      <p:ext uri="{BB962C8B-B14F-4D97-AF65-F5344CB8AC3E}">
        <p14:creationId xmlns:p14="http://schemas.microsoft.com/office/powerpoint/2010/main" val="41281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3922712" y="990600"/>
            <a:ext cx="5018087" cy="487680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oAutofit/>
          </a:bodyPr>
          <a:lstStyle/>
          <a:p>
            <a:pPr lvl="0">
              <a:lnSpc>
                <a:spcPct val="110000"/>
              </a:lnSpc>
              <a:spcBef>
                <a:spcPts val="300"/>
              </a:spcBef>
              <a:defRPr sz="1800"/>
            </a:pPr>
            <a:r>
              <a:rPr lang="en-US" dirty="0"/>
              <a:t>. </a:t>
            </a:r>
            <a:endParaRPr i="1" dirty="0">
              <a:solidFill>
                <a:schemeClr val="tx1">
                  <a:lumMod val="50000"/>
                  <a:lumOff val="50000"/>
                </a:schemeClr>
              </a:solidFill>
              <a:latin typeface="Calibri"/>
              <a:ea typeface="Calibri"/>
              <a:cs typeface="Calibri"/>
              <a:sym typeface="Calibri"/>
            </a:endParaRPr>
          </a:p>
        </p:txBody>
      </p:sp>
      <p:sp>
        <p:nvSpPr>
          <p:cNvPr id="9" name="Shape 39"/>
          <p:cNvSpPr/>
          <p:nvPr/>
        </p:nvSpPr>
        <p:spPr>
          <a:xfrm>
            <a:off x="1" y="166684"/>
            <a:ext cx="9143999" cy="4308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defRPr sz="1800"/>
            </a:pPr>
            <a:r>
              <a:rPr lang="en-US" sz="2800" dirty="0">
                <a:solidFill>
                  <a:schemeClr val="accent2">
                    <a:lumMod val="75000"/>
                  </a:schemeClr>
                </a:solidFill>
                <a:latin typeface="Georgia"/>
                <a:ea typeface="Calibri"/>
                <a:cs typeface="Georgia"/>
                <a:sym typeface="Calibri"/>
              </a:rPr>
              <a:t>Current Advice</a:t>
            </a:r>
          </a:p>
        </p:txBody>
      </p:sp>
      <p:sp>
        <p:nvSpPr>
          <p:cNvPr id="4" name="TextBox 3"/>
          <p:cNvSpPr txBox="1"/>
          <p:nvPr/>
        </p:nvSpPr>
        <p:spPr>
          <a:xfrm>
            <a:off x="276350" y="2971800"/>
            <a:ext cx="3292350" cy="646331"/>
          </a:xfrm>
          <a:prstGeom prst="rect">
            <a:avLst/>
          </a:prstGeom>
          <a:noFill/>
        </p:spPr>
        <p:txBody>
          <a:bodyPr wrap="square" rtlCol="0">
            <a:spAutoFit/>
          </a:bodyPr>
          <a:lstStyle/>
          <a:p>
            <a:pPr lvl="0"/>
            <a:endParaRPr lang="en-US" i="1" dirty="0">
              <a:solidFill>
                <a:schemeClr val="accent2"/>
              </a:solidFill>
              <a:cs typeface="Calibri"/>
            </a:endParaRPr>
          </a:p>
          <a:p>
            <a:endParaRPr lang="en-US" dirty="0"/>
          </a:p>
        </p:txBody>
      </p:sp>
      <p:cxnSp>
        <p:nvCxnSpPr>
          <p:cNvPr id="12" name="Straight Connector 11"/>
          <p:cNvCxnSpPr/>
          <p:nvPr/>
        </p:nvCxnSpPr>
        <p:spPr>
          <a:xfrm>
            <a:off x="3657600" y="865900"/>
            <a:ext cx="12700" cy="5064988"/>
          </a:xfrm>
          <a:prstGeom prst="line">
            <a:avLst/>
          </a:prstGeom>
          <a:ln w="28575" cmpd="sng">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2D0EEFB6-31DA-F543-B050-8F41F9DAF55D}"/>
              </a:ext>
            </a:extLst>
          </p:cNvPr>
          <p:cNvSpPr/>
          <p:nvPr/>
        </p:nvSpPr>
        <p:spPr>
          <a:xfrm>
            <a:off x="4010098" y="1379315"/>
            <a:ext cx="4572000" cy="4767587"/>
          </a:xfrm>
          <a:prstGeom prst="rect">
            <a:avLst/>
          </a:prstGeom>
        </p:spPr>
        <p:txBody>
          <a:bodyPr>
            <a:spAutoFit/>
          </a:bodyPr>
          <a:lstStyle/>
          <a:p>
            <a:pPr lvl="0">
              <a:lnSpc>
                <a:spcPct val="110000"/>
              </a:lnSpc>
              <a:spcBef>
                <a:spcPts val="300"/>
              </a:spcBef>
              <a:defRPr sz="1800"/>
            </a:pPr>
            <a:r>
              <a:rPr lang="en-US" dirty="0">
                <a:solidFill>
                  <a:schemeClr val="accent1"/>
                </a:solidFill>
              </a:rPr>
              <a:t>Because current research shows that late discovery [i.e., adult] donor-conceived people report feelings of betrayal, loss of trust, and difficulty forgiving in relation to the late discovery experience:</a:t>
            </a:r>
          </a:p>
          <a:p>
            <a:pPr lvl="0">
              <a:lnSpc>
                <a:spcPct val="110000"/>
              </a:lnSpc>
              <a:spcBef>
                <a:spcPts val="300"/>
              </a:spcBef>
              <a:defRPr sz="1800"/>
            </a:pPr>
            <a:endParaRPr lang="en-US" sz="800" dirty="0">
              <a:solidFill>
                <a:schemeClr val="accent1"/>
              </a:solidFill>
            </a:endParaRPr>
          </a:p>
          <a:p>
            <a:pPr lvl="0">
              <a:lnSpc>
                <a:spcPct val="110000"/>
              </a:lnSpc>
              <a:spcBef>
                <a:spcPts val="300"/>
              </a:spcBef>
              <a:defRPr sz="1800"/>
            </a:pPr>
            <a:r>
              <a:rPr lang="en-US" dirty="0">
                <a:solidFill>
                  <a:schemeClr val="accent1"/>
                </a:solidFill>
              </a:rPr>
              <a:t>Clinicians should therefore be prepared to work with these themes and associated distress in treatment.  Forgiveness and empathy are key components in moving forward.</a:t>
            </a:r>
          </a:p>
          <a:p>
            <a:pPr lvl="0">
              <a:lnSpc>
                <a:spcPct val="110000"/>
              </a:lnSpc>
              <a:spcBef>
                <a:spcPts val="300"/>
              </a:spcBef>
              <a:defRPr sz="1800"/>
            </a:pPr>
            <a:endParaRPr lang="en-US" sz="800" dirty="0">
              <a:solidFill>
                <a:schemeClr val="accent1"/>
              </a:solidFill>
            </a:endParaRPr>
          </a:p>
          <a:p>
            <a:pPr lvl="0">
              <a:lnSpc>
                <a:spcPct val="110000"/>
              </a:lnSpc>
              <a:spcBef>
                <a:spcPts val="300"/>
              </a:spcBef>
              <a:defRPr sz="1800"/>
            </a:pPr>
            <a:r>
              <a:rPr lang="en-US" dirty="0">
                <a:solidFill>
                  <a:schemeClr val="accent1"/>
                </a:solidFill>
              </a:rPr>
              <a:t>Address the systemic nature of family secrets and how clarifying these dynamics within a particular family can assist in the therapeutic process. </a:t>
            </a:r>
            <a:endParaRPr lang="en-US" i="1" dirty="0">
              <a:solidFill>
                <a:schemeClr val="accent1"/>
              </a:solidFill>
              <a:ea typeface="Calibri"/>
              <a:cs typeface="Calibri"/>
              <a:sym typeface="Calibri"/>
            </a:endParaRPr>
          </a:p>
        </p:txBody>
      </p:sp>
      <p:pic>
        <p:nvPicPr>
          <p:cNvPr id="5" name="Picture 4">
            <a:extLst>
              <a:ext uri="{FF2B5EF4-FFF2-40B4-BE49-F238E27FC236}">
                <a16:creationId xmlns:a16="http://schemas.microsoft.com/office/drawing/2014/main" id="{C9C4964B-CEA4-1F40-BEBB-9D29C865EE15}"/>
              </a:ext>
            </a:extLst>
          </p:cNvPr>
          <p:cNvPicPr>
            <a:picLocks noChangeAspect="1"/>
          </p:cNvPicPr>
          <p:nvPr/>
        </p:nvPicPr>
        <p:blipFill>
          <a:blip r:embed="rId3"/>
          <a:stretch>
            <a:fillRect/>
          </a:stretch>
        </p:blipFill>
        <p:spPr>
          <a:xfrm>
            <a:off x="669492" y="1486239"/>
            <a:ext cx="2506066" cy="1808726"/>
          </a:xfrm>
          <a:prstGeom prst="rect">
            <a:avLst/>
          </a:prstGeom>
        </p:spPr>
      </p:pic>
    </p:spTree>
    <p:extLst>
      <p:ext uri="{BB962C8B-B14F-4D97-AF65-F5344CB8AC3E}">
        <p14:creationId xmlns:p14="http://schemas.microsoft.com/office/powerpoint/2010/main" val="41375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3922712" y="990600"/>
            <a:ext cx="5018087" cy="487680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oAutofit/>
          </a:bodyPr>
          <a:lstStyle/>
          <a:p>
            <a:pPr lvl="0">
              <a:lnSpc>
                <a:spcPct val="110000"/>
              </a:lnSpc>
              <a:spcBef>
                <a:spcPts val="300"/>
              </a:spcBef>
              <a:defRPr sz="1800"/>
            </a:pPr>
            <a:endParaRPr i="1" dirty="0">
              <a:solidFill>
                <a:schemeClr val="tx1">
                  <a:lumMod val="50000"/>
                  <a:lumOff val="50000"/>
                </a:schemeClr>
              </a:solidFill>
              <a:latin typeface="Calibri"/>
              <a:ea typeface="Calibri"/>
              <a:cs typeface="Calibri"/>
              <a:sym typeface="Calibri"/>
            </a:endParaRPr>
          </a:p>
        </p:txBody>
      </p:sp>
      <p:sp>
        <p:nvSpPr>
          <p:cNvPr id="9" name="Shape 39"/>
          <p:cNvSpPr/>
          <p:nvPr/>
        </p:nvSpPr>
        <p:spPr>
          <a:xfrm>
            <a:off x="1" y="166684"/>
            <a:ext cx="9143999" cy="4308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defRPr sz="1800"/>
            </a:pPr>
            <a:r>
              <a:rPr lang="en-US" sz="2800" dirty="0">
                <a:solidFill>
                  <a:schemeClr val="accent2">
                    <a:lumMod val="75000"/>
                  </a:schemeClr>
                </a:solidFill>
                <a:latin typeface="Georgia"/>
                <a:ea typeface="Calibri"/>
                <a:cs typeface="Georgia"/>
                <a:sym typeface="Calibri"/>
              </a:rPr>
              <a:t>New Donor Family Relationships</a:t>
            </a:r>
          </a:p>
        </p:txBody>
      </p:sp>
      <p:sp>
        <p:nvSpPr>
          <p:cNvPr id="4" name="TextBox 3"/>
          <p:cNvSpPr txBox="1"/>
          <p:nvPr/>
        </p:nvSpPr>
        <p:spPr>
          <a:xfrm>
            <a:off x="276350" y="2971800"/>
            <a:ext cx="3292350" cy="646331"/>
          </a:xfrm>
          <a:prstGeom prst="rect">
            <a:avLst/>
          </a:prstGeom>
          <a:noFill/>
        </p:spPr>
        <p:txBody>
          <a:bodyPr wrap="square" rtlCol="0">
            <a:spAutoFit/>
          </a:bodyPr>
          <a:lstStyle/>
          <a:p>
            <a:pPr lvl="0"/>
            <a:endParaRPr lang="en-US" i="1" dirty="0">
              <a:solidFill>
                <a:schemeClr val="accent2"/>
              </a:solidFill>
              <a:cs typeface="Calibri"/>
            </a:endParaRPr>
          </a:p>
          <a:p>
            <a:endParaRPr lang="en-US" dirty="0"/>
          </a:p>
        </p:txBody>
      </p:sp>
      <p:cxnSp>
        <p:nvCxnSpPr>
          <p:cNvPr id="12" name="Straight Connector 11"/>
          <p:cNvCxnSpPr/>
          <p:nvPr/>
        </p:nvCxnSpPr>
        <p:spPr>
          <a:xfrm>
            <a:off x="3657600" y="865900"/>
            <a:ext cx="12700" cy="5064988"/>
          </a:xfrm>
          <a:prstGeom prst="line">
            <a:avLst/>
          </a:prstGeom>
          <a:ln w="28575" cmpd="sng">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2D0EEFB6-31DA-F543-B050-8F41F9DAF55D}"/>
              </a:ext>
            </a:extLst>
          </p:cNvPr>
          <p:cNvSpPr/>
          <p:nvPr/>
        </p:nvSpPr>
        <p:spPr>
          <a:xfrm>
            <a:off x="3821111" y="865901"/>
            <a:ext cx="5144201" cy="5685326"/>
          </a:xfrm>
          <a:prstGeom prst="rect">
            <a:avLst/>
          </a:prstGeom>
        </p:spPr>
        <p:txBody>
          <a:bodyPr wrap="square">
            <a:spAutoFit/>
          </a:bodyPr>
          <a:lstStyle/>
          <a:p>
            <a:pPr>
              <a:lnSpc>
                <a:spcPct val="110000"/>
              </a:lnSpc>
              <a:spcBef>
                <a:spcPts val="300"/>
              </a:spcBef>
              <a:defRPr sz="1800"/>
            </a:pPr>
            <a:r>
              <a:rPr lang="en-US" sz="1200" dirty="0"/>
              <a:t>If the individual leans of his/her origins through a DNA website, confronting the family who raised him/her about this discovery can be extremely delicate, contingent on the level of shame and secrecy within the family.  </a:t>
            </a:r>
          </a:p>
          <a:p>
            <a:pPr>
              <a:lnSpc>
                <a:spcPct val="110000"/>
              </a:lnSpc>
              <a:spcBef>
                <a:spcPts val="300"/>
              </a:spcBef>
              <a:defRPr sz="1800"/>
            </a:pPr>
            <a:endParaRPr lang="en-US" sz="1200" dirty="0"/>
          </a:p>
          <a:p>
            <a:pPr>
              <a:lnSpc>
                <a:spcPct val="110000"/>
              </a:lnSpc>
              <a:spcBef>
                <a:spcPts val="300"/>
              </a:spcBef>
              <a:defRPr sz="1800"/>
            </a:pPr>
            <a:r>
              <a:rPr lang="en-US" sz="1200" dirty="0"/>
              <a:t>Further, if the family system doesn’t support the curiosity that the adult DC person may have about his/her origins, the individual may perceive these feelings as a betrayal to his/her family, which may extend to reluctance to meet new biological relatives from the donor’s side(s), and/or ongoing shame and secrecy about his/her origins.</a:t>
            </a:r>
          </a:p>
          <a:p>
            <a:pPr>
              <a:lnSpc>
                <a:spcPct val="110000"/>
              </a:lnSpc>
              <a:spcBef>
                <a:spcPts val="300"/>
              </a:spcBef>
              <a:defRPr sz="1800"/>
            </a:pPr>
            <a:endParaRPr lang="en-US" sz="1200" dirty="0"/>
          </a:p>
          <a:p>
            <a:pPr>
              <a:lnSpc>
                <a:spcPct val="110000"/>
              </a:lnSpc>
              <a:spcBef>
                <a:spcPts val="300"/>
              </a:spcBef>
              <a:defRPr sz="1800"/>
            </a:pPr>
            <a:r>
              <a:rPr lang="en-US" sz="1200" dirty="0"/>
              <a:t>If the individual does choose to form these relationships, it can be overwhelming to navigate the complexities of large and ever-growing sibling cohorts and continually updated medical information, especially if this discovery was unanticipated.  </a:t>
            </a:r>
          </a:p>
          <a:p>
            <a:pPr>
              <a:lnSpc>
                <a:spcPct val="110000"/>
              </a:lnSpc>
              <a:spcBef>
                <a:spcPts val="300"/>
              </a:spcBef>
              <a:defRPr sz="1800"/>
            </a:pPr>
            <a:endParaRPr lang="en-US" sz="1200" dirty="0"/>
          </a:p>
          <a:p>
            <a:pPr>
              <a:lnSpc>
                <a:spcPct val="110000"/>
              </a:lnSpc>
              <a:spcBef>
                <a:spcPts val="300"/>
              </a:spcBef>
              <a:defRPr sz="1800"/>
            </a:pPr>
            <a:r>
              <a:rPr lang="en-US" sz="1200" dirty="0"/>
              <a:t>These sibling relationships can be very rewarding as the individual redefines him/herself and his/her concept of “family,” yet they may also be kept secret contingent on the levels of individual and family shame across the members.  Ultimately, our definition of family will need to be expanded to accommodate these new kinds of family systems.</a:t>
            </a:r>
          </a:p>
          <a:p>
            <a:pPr>
              <a:lnSpc>
                <a:spcPct val="110000"/>
              </a:lnSpc>
              <a:spcBef>
                <a:spcPts val="300"/>
              </a:spcBef>
              <a:defRPr sz="1800"/>
            </a:pPr>
            <a:endParaRPr lang="en-US" sz="1200" dirty="0"/>
          </a:p>
          <a:p>
            <a:pPr lvl="0" defTabSz="914400">
              <a:lnSpc>
                <a:spcPct val="100000"/>
              </a:lnSpc>
              <a:spcBef>
                <a:spcPts val="400"/>
              </a:spcBef>
              <a:defRPr sz="1800"/>
            </a:pPr>
            <a:r>
              <a:rPr lang="en-US" sz="1200" dirty="0">
                <a:ea typeface="Calibri"/>
                <a:cs typeface="Calibri"/>
                <a:sym typeface="Calibri"/>
              </a:rPr>
              <a:t>Donors can define these connections in many ways. From becoming a “dad” to a simple anonymous exchange of medical information. And… it’s not just about the donor, it’s about his family too. </a:t>
            </a:r>
          </a:p>
          <a:p>
            <a:pPr lvl="0">
              <a:lnSpc>
                <a:spcPct val="110000"/>
              </a:lnSpc>
              <a:spcBef>
                <a:spcPts val="300"/>
              </a:spcBef>
              <a:defRPr sz="1800"/>
            </a:pPr>
            <a:endParaRPr lang="en-US" i="1" dirty="0">
              <a:solidFill>
                <a:schemeClr val="tx1">
                  <a:lumMod val="50000"/>
                  <a:lumOff val="50000"/>
                </a:schemeClr>
              </a:solidFill>
              <a:ea typeface="Calibri"/>
              <a:cs typeface="Calibri"/>
              <a:sym typeface="Calibri"/>
            </a:endParaRPr>
          </a:p>
        </p:txBody>
      </p:sp>
      <p:pic>
        <p:nvPicPr>
          <p:cNvPr id="5" name="Picture 4">
            <a:extLst>
              <a:ext uri="{FF2B5EF4-FFF2-40B4-BE49-F238E27FC236}">
                <a16:creationId xmlns:a16="http://schemas.microsoft.com/office/drawing/2014/main" id="{F76400BE-12A2-EB4F-B9C5-512D645B2026}"/>
              </a:ext>
            </a:extLst>
          </p:cNvPr>
          <p:cNvPicPr>
            <a:picLocks noChangeAspect="1"/>
          </p:cNvPicPr>
          <p:nvPr/>
        </p:nvPicPr>
        <p:blipFill>
          <a:blip r:embed="rId3"/>
          <a:stretch>
            <a:fillRect/>
          </a:stretch>
        </p:blipFill>
        <p:spPr>
          <a:xfrm>
            <a:off x="178687" y="1995948"/>
            <a:ext cx="3352707" cy="2514530"/>
          </a:xfrm>
          <a:prstGeom prst="rect">
            <a:avLst/>
          </a:prstGeom>
        </p:spPr>
      </p:pic>
    </p:spTree>
    <p:extLst>
      <p:ext uri="{BB962C8B-B14F-4D97-AF65-F5344CB8AC3E}">
        <p14:creationId xmlns:p14="http://schemas.microsoft.com/office/powerpoint/2010/main" val="136618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9966" y="141285"/>
            <a:ext cx="8744068" cy="5805029"/>
          </a:xfrm>
          <a:prstGeom prst="rect">
            <a:avLst/>
          </a:prstGeom>
          <a:solidFill>
            <a:schemeClr val="bg1"/>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683189" y="1558250"/>
            <a:ext cx="3711935" cy="586479"/>
          </a:xfrm>
          <a:prstGeom prst="rect">
            <a:avLst/>
          </a:prstGeom>
          <a:solidFill>
            <a:schemeClr val="accent2"/>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nvGrpSpPr>
          <p:cNvPr id="14" name="Group 13"/>
          <p:cNvGrpSpPr/>
          <p:nvPr/>
        </p:nvGrpSpPr>
        <p:grpSpPr>
          <a:xfrm>
            <a:off x="706620" y="1564535"/>
            <a:ext cx="3648456" cy="3775750"/>
            <a:chOff x="706620" y="1558250"/>
            <a:chExt cx="3648456" cy="3775750"/>
          </a:xfrm>
        </p:grpSpPr>
        <p:pic>
          <p:nvPicPr>
            <p:cNvPr id="7" name="image6.png"/>
            <p:cNvPicPr/>
            <p:nvPr/>
          </p:nvPicPr>
          <p:blipFill>
            <a:blip r:embed="rId2"/>
            <a:srcRect l="7387" r="7383"/>
            <a:stretch>
              <a:fillRect/>
            </a:stretch>
          </p:blipFill>
          <p:spPr>
            <a:xfrm>
              <a:off x="719321" y="1994317"/>
              <a:ext cx="3635115" cy="3339683"/>
            </a:xfrm>
            <a:prstGeom prst="rect">
              <a:avLst/>
            </a:prstGeom>
            <a:ln/>
          </p:spPr>
          <p:style>
            <a:lnRef idx="3">
              <a:schemeClr val="lt1"/>
            </a:lnRef>
            <a:fillRef idx="1">
              <a:schemeClr val="accent3"/>
            </a:fillRef>
            <a:effectRef idx="1">
              <a:schemeClr val="accent3"/>
            </a:effectRef>
            <a:fontRef idx="minor">
              <a:schemeClr val="lt1"/>
            </a:fontRef>
          </p:style>
        </p:pic>
        <p:sp>
          <p:nvSpPr>
            <p:cNvPr id="10" name="TextBox 9"/>
            <p:cNvSpPr txBox="1"/>
            <p:nvPr/>
          </p:nvSpPr>
          <p:spPr>
            <a:xfrm>
              <a:off x="706620" y="1558250"/>
              <a:ext cx="3648456" cy="369332"/>
            </a:xfrm>
            <a:prstGeom prst="rect">
              <a:avLst/>
            </a:prstGeom>
            <a:noFill/>
          </p:spPr>
          <p:txBody>
            <a:bodyPr wrap="square" rtlCol="0">
              <a:spAutoFit/>
            </a:bodyPr>
            <a:lstStyle/>
            <a:p>
              <a:pPr algn="ctr"/>
              <a:r>
                <a:rPr lang="en-US" b="1" dirty="0">
                  <a:solidFill>
                    <a:srgbClr val="FFFFFF"/>
                  </a:solidFill>
                </a:rPr>
                <a:t>DSR: 2000-2020</a:t>
              </a:r>
            </a:p>
          </p:txBody>
        </p:sp>
      </p:grpSp>
      <p:grpSp>
        <p:nvGrpSpPr>
          <p:cNvPr id="9" name="Group 8"/>
          <p:cNvGrpSpPr/>
          <p:nvPr/>
        </p:nvGrpSpPr>
        <p:grpSpPr>
          <a:xfrm>
            <a:off x="4089400" y="1380451"/>
            <a:ext cx="4956234" cy="4028549"/>
            <a:chOff x="4089400" y="1380451"/>
            <a:chExt cx="4956234" cy="4028549"/>
          </a:xfrm>
        </p:grpSpPr>
        <p:sp>
          <p:nvSpPr>
            <p:cNvPr id="8" name="TextBox 7"/>
            <p:cNvSpPr txBox="1"/>
            <p:nvPr/>
          </p:nvSpPr>
          <p:spPr>
            <a:xfrm>
              <a:off x="4089400" y="1380451"/>
              <a:ext cx="4956234" cy="1715000"/>
            </a:xfrm>
            <a:prstGeom prst="rect">
              <a:avLst/>
            </a:prstGeom>
            <a:noFill/>
          </p:spPr>
          <p:txBody>
            <a:bodyPr wrap="square" rtlCol="0">
              <a:spAutoFit/>
            </a:bodyPr>
            <a:lstStyle/>
            <a:p>
              <a:pPr lvl="0" algn="ctr">
                <a:lnSpc>
                  <a:spcPts val="4240"/>
                </a:lnSpc>
                <a:defRPr sz="1800"/>
              </a:pPr>
              <a:r>
                <a:rPr lang="en-US" sz="3200" kern="0" dirty="0">
                  <a:solidFill>
                    <a:srgbClr val="D35571"/>
                  </a:solidFill>
                  <a:ea typeface="Calibri"/>
                  <a:cs typeface="Calibri"/>
                  <a:sym typeface="Calibri"/>
                </a:rPr>
                <a:t>69,500 Donors, </a:t>
              </a:r>
              <a:br>
                <a:rPr lang="en-US" sz="3200" kern="0" dirty="0">
                  <a:solidFill>
                    <a:srgbClr val="D35571"/>
                  </a:solidFill>
                  <a:ea typeface="Calibri"/>
                  <a:cs typeface="Calibri"/>
                  <a:sym typeface="Calibri"/>
                </a:rPr>
              </a:br>
              <a:r>
                <a:rPr lang="en-US" sz="3200" kern="0" dirty="0">
                  <a:solidFill>
                    <a:srgbClr val="D35571"/>
                  </a:solidFill>
                  <a:ea typeface="Calibri"/>
                  <a:cs typeface="Calibri"/>
                  <a:sym typeface="Calibri"/>
                </a:rPr>
                <a:t>Parents, and Offspring </a:t>
              </a:r>
              <a:br>
                <a:rPr lang="en-US" sz="3200" kern="0" dirty="0">
                  <a:solidFill>
                    <a:srgbClr val="D35571"/>
                  </a:solidFill>
                  <a:ea typeface="Calibri"/>
                  <a:cs typeface="Calibri"/>
                  <a:sym typeface="Calibri"/>
                </a:rPr>
              </a:br>
              <a:r>
                <a:rPr lang="en-US" sz="3200" kern="0" dirty="0">
                  <a:solidFill>
                    <a:srgbClr val="D35571"/>
                  </a:solidFill>
                  <a:ea typeface="Calibri"/>
                  <a:cs typeface="Calibri"/>
                  <a:sym typeface="Calibri"/>
                </a:rPr>
                <a:t>in 105 Countries</a:t>
              </a:r>
            </a:p>
          </p:txBody>
        </p:sp>
        <p:grpSp>
          <p:nvGrpSpPr>
            <p:cNvPr id="17" name="Group 16"/>
            <p:cNvGrpSpPr/>
            <p:nvPr/>
          </p:nvGrpSpPr>
          <p:grpSpPr>
            <a:xfrm>
              <a:off x="4873415" y="3291288"/>
              <a:ext cx="3404448" cy="161121"/>
              <a:chOff x="5203615" y="3456388"/>
              <a:chExt cx="3404448" cy="161121"/>
            </a:xfrm>
          </p:grpSpPr>
          <p:cxnSp>
            <p:nvCxnSpPr>
              <p:cNvPr id="12" name="Straight Connector 11"/>
              <p:cNvCxnSpPr/>
              <p:nvPr/>
            </p:nvCxnSpPr>
            <p:spPr>
              <a:xfrm>
                <a:off x="5346701" y="3536948"/>
                <a:ext cx="3111500" cy="0"/>
              </a:xfrm>
              <a:prstGeom prst="line">
                <a:avLst/>
              </a:prstGeom>
              <a:ln w="3175" cmpd="sng">
                <a:solidFill>
                  <a:srgbClr val="D35571"/>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rot="16200000">
                <a:off x="5196291" y="3463712"/>
                <a:ext cx="161121" cy="14647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16200000">
                <a:off x="8454265" y="3463712"/>
                <a:ext cx="161121" cy="146474"/>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953001" y="3721100"/>
              <a:ext cx="3261362" cy="1687900"/>
              <a:chOff x="5003801" y="3937000"/>
              <a:chExt cx="3261362" cy="1687900"/>
            </a:xfrm>
          </p:grpSpPr>
          <p:sp>
            <p:nvSpPr>
              <p:cNvPr id="4" name="TextBox 3"/>
              <p:cNvSpPr txBox="1"/>
              <p:nvPr/>
            </p:nvSpPr>
            <p:spPr>
              <a:xfrm>
                <a:off x="5081213" y="5040124"/>
                <a:ext cx="3106539" cy="584776"/>
              </a:xfrm>
              <a:prstGeom prst="rect">
                <a:avLst/>
              </a:prstGeom>
              <a:noFill/>
            </p:spPr>
            <p:txBody>
              <a:bodyPr wrap="none" rtlCol="0">
                <a:spAutoFit/>
              </a:bodyPr>
              <a:lstStyle/>
              <a:p>
                <a:pPr lvl="0" algn="ctr"/>
                <a:r>
                  <a:rPr lang="en-US" sz="3200" b="1" kern="0" dirty="0">
                    <a:solidFill>
                      <a:schemeClr val="accent2"/>
                    </a:solidFill>
                    <a:ea typeface="Calibri"/>
                    <a:cs typeface="Calibri"/>
                    <a:sym typeface="Calibri"/>
                  </a:rPr>
                  <a:t>People Matched!</a:t>
                </a:r>
                <a:r>
                  <a:rPr lang="en-US" sz="3200" b="1" kern="0" dirty="0">
                    <a:solidFill>
                      <a:srgbClr val="1F6987"/>
                    </a:solidFill>
                    <a:ea typeface="Calibri"/>
                    <a:cs typeface="Calibri"/>
                    <a:sym typeface="Calibri"/>
                  </a:rPr>
                  <a:t> </a:t>
                </a:r>
              </a:p>
            </p:txBody>
          </p:sp>
          <p:sp>
            <p:nvSpPr>
              <p:cNvPr id="5" name="TextBox 4"/>
              <p:cNvSpPr txBox="1"/>
              <p:nvPr/>
            </p:nvSpPr>
            <p:spPr>
              <a:xfrm>
                <a:off x="5003801" y="3937000"/>
                <a:ext cx="3261362" cy="1107996"/>
              </a:xfrm>
              <a:prstGeom prst="rect">
                <a:avLst/>
              </a:prstGeom>
              <a:noFill/>
            </p:spPr>
            <p:txBody>
              <a:bodyPr wrap="square" rtlCol="0">
                <a:spAutoFit/>
              </a:bodyPr>
              <a:lstStyle/>
              <a:p>
                <a:pPr lvl="0" algn="ctr">
                  <a:lnSpc>
                    <a:spcPct val="80000"/>
                  </a:lnSpc>
                  <a:defRPr sz="1800"/>
                </a:pPr>
                <a:r>
                  <a:rPr lang="en-US" sz="6000" b="1" kern="0" dirty="0">
                    <a:solidFill>
                      <a:schemeClr val="accent2"/>
                    </a:solidFill>
                    <a:ea typeface="Calibri"/>
                    <a:cs typeface="Calibri"/>
                    <a:sym typeface="Calibri"/>
                  </a:rPr>
                  <a:t>19,100</a:t>
                </a:r>
                <a:endParaRPr lang="en-US" dirty="0">
                  <a:solidFill>
                    <a:schemeClr val="accent2"/>
                  </a:solidFill>
                </a:endParaRPr>
              </a:p>
              <a:p>
                <a:endParaRPr lang="en-US" dirty="0">
                  <a:solidFill>
                    <a:schemeClr val="accent2"/>
                  </a:solidFill>
                </a:endParaRPr>
              </a:p>
            </p:txBody>
          </p:sp>
        </p:grpSp>
      </p:grpSp>
      <p:sp>
        <p:nvSpPr>
          <p:cNvPr id="19" name="Shape 28"/>
          <p:cNvSpPr/>
          <p:nvPr/>
        </p:nvSpPr>
        <p:spPr>
          <a:xfrm>
            <a:off x="0" y="128585"/>
            <a:ext cx="9144000" cy="954103"/>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defRPr b="1">
                <a:solidFill>
                  <a:srgbClr val="535353"/>
                </a:solidFill>
                <a:latin typeface="Calibri"/>
                <a:ea typeface="Calibri"/>
                <a:cs typeface="Calibri"/>
                <a:sym typeface="Calibri"/>
              </a:defRPr>
            </a:lvl1pPr>
          </a:lstStyle>
          <a:p>
            <a:pPr marL="0" marR="0" lvl="0" indent="0" algn="ctr" defTabSz="914400" eaLnBrk="1" fontAlgn="auto" latinLnBrk="0" hangingPunct="1">
              <a:lnSpc>
                <a:spcPct val="100000"/>
              </a:lnSpc>
              <a:spcBef>
                <a:spcPts val="0"/>
              </a:spcBef>
              <a:spcAft>
                <a:spcPts val="0"/>
              </a:spcAft>
              <a:buClrTx/>
              <a:buSzTx/>
              <a:buFontTx/>
              <a:buNone/>
              <a:tabLst/>
              <a:defRPr sz="1800" b="0">
                <a:solidFill>
                  <a:srgbClr val="000000"/>
                </a:solidFill>
              </a:defRPr>
            </a:pPr>
            <a:r>
              <a:rPr kumimoji="0" lang="en-US" sz="2800" u="none" strike="noStrike" kern="0" cap="none" spc="0" normalizeH="0" baseline="0" noProof="0" dirty="0">
                <a:ln>
                  <a:noFill/>
                </a:ln>
                <a:solidFill>
                  <a:schemeClr val="accent2">
                    <a:lumMod val="75000"/>
                  </a:schemeClr>
                </a:solidFill>
                <a:effectLst/>
                <a:uLnTx/>
                <a:uFillTx/>
                <a:latin typeface="Georgia"/>
                <a:ea typeface="Calibri"/>
                <a:cs typeface="Georgia"/>
                <a:sym typeface="Calibri"/>
              </a:rPr>
              <a:t>Donor Sibling Registry: </a:t>
            </a:r>
            <a:br>
              <a:rPr kumimoji="0" lang="en-US" sz="2800" u="none" strike="noStrike" kern="0" cap="none" spc="0" normalizeH="0" baseline="0" noProof="0" dirty="0">
                <a:ln>
                  <a:noFill/>
                </a:ln>
                <a:solidFill>
                  <a:schemeClr val="accent2">
                    <a:lumMod val="75000"/>
                  </a:schemeClr>
                </a:solidFill>
                <a:effectLst/>
                <a:uLnTx/>
                <a:uFillTx/>
                <a:latin typeface="Georgia"/>
                <a:ea typeface="Calibri"/>
                <a:cs typeface="Georgia"/>
                <a:sym typeface="Calibri"/>
              </a:rPr>
            </a:br>
            <a:r>
              <a:rPr kumimoji="0" sz="2800" u="none" strike="noStrike" kern="0" cap="none" spc="0" normalizeH="0" baseline="0" noProof="0" dirty="0">
                <a:ln>
                  <a:noFill/>
                </a:ln>
                <a:solidFill>
                  <a:schemeClr val="accent2">
                    <a:lumMod val="75000"/>
                  </a:schemeClr>
                </a:solidFill>
                <a:effectLst/>
                <a:uLnTx/>
                <a:uFillTx/>
                <a:latin typeface="Georgia"/>
                <a:ea typeface="Calibri"/>
                <a:cs typeface="Georgia"/>
                <a:sym typeface="Calibri"/>
              </a:rPr>
              <a:t>Educate, Connect</a:t>
            </a:r>
            <a:r>
              <a:rPr kumimoji="0" lang="en-US" sz="2800" u="none" strike="noStrike" kern="0" cap="none" spc="0" normalizeH="0" baseline="0" noProof="0" dirty="0">
                <a:ln>
                  <a:noFill/>
                </a:ln>
                <a:solidFill>
                  <a:schemeClr val="accent2">
                    <a:lumMod val="75000"/>
                  </a:schemeClr>
                </a:solidFill>
                <a:effectLst/>
                <a:uLnTx/>
                <a:uFillTx/>
                <a:latin typeface="Georgia"/>
                <a:ea typeface="Calibri"/>
                <a:cs typeface="Georgia"/>
                <a:sym typeface="Calibri"/>
              </a:rPr>
              <a:t>,</a:t>
            </a:r>
            <a:r>
              <a:rPr kumimoji="0" sz="2800" u="none" strike="noStrike" kern="0" cap="none" spc="0" normalizeH="0" baseline="0" noProof="0" dirty="0">
                <a:ln>
                  <a:noFill/>
                </a:ln>
                <a:solidFill>
                  <a:schemeClr val="accent2">
                    <a:lumMod val="75000"/>
                  </a:schemeClr>
                </a:solidFill>
                <a:effectLst/>
                <a:uLnTx/>
                <a:uFillTx/>
                <a:latin typeface="Georgia"/>
                <a:ea typeface="Calibri"/>
                <a:cs typeface="Georgia"/>
                <a:sym typeface="Calibri"/>
              </a:rPr>
              <a:t> and Support</a:t>
            </a:r>
            <a:r>
              <a:rPr kumimoji="0" lang="en-US" sz="2800" u="none" strike="noStrike" kern="0" cap="none" spc="0" normalizeH="0" baseline="0" noProof="0" dirty="0">
                <a:ln>
                  <a:noFill/>
                </a:ln>
                <a:solidFill>
                  <a:schemeClr val="accent2">
                    <a:lumMod val="75000"/>
                  </a:schemeClr>
                </a:solidFill>
                <a:effectLst/>
                <a:uLnTx/>
                <a:uFillTx/>
                <a:latin typeface="Georgia"/>
                <a:ea typeface="Calibri"/>
                <a:cs typeface="Georgia"/>
                <a:sym typeface="Calibri"/>
              </a:rPr>
              <a:t> Donor Families</a:t>
            </a:r>
            <a:endParaRPr kumimoji="0" sz="2800" u="none" strike="noStrike" kern="0" cap="none" spc="0" normalizeH="0" baseline="0" noProof="0" dirty="0">
              <a:ln>
                <a:noFill/>
              </a:ln>
              <a:solidFill>
                <a:schemeClr val="accent2">
                  <a:lumMod val="75000"/>
                </a:schemeClr>
              </a:solidFill>
              <a:effectLst/>
              <a:uLnTx/>
              <a:uFillTx/>
              <a:latin typeface="Georgia"/>
              <a:ea typeface="Calibri"/>
              <a:cs typeface="Georgia"/>
              <a:sym typeface="Calibri"/>
            </a:endParaRPr>
          </a:p>
        </p:txBody>
      </p:sp>
      <p:cxnSp>
        <p:nvCxnSpPr>
          <p:cNvPr id="18" name="Straight Connector 17"/>
          <p:cNvCxnSpPr/>
          <p:nvPr/>
        </p:nvCxnSpPr>
        <p:spPr>
          <a:xfrm>
            <a:off x="228600" y="1181100"/>
            <a:ext cx="8648700" cy="0"/>
          </a:xfrm>
          <a:prstGeom prst="line">
            <a:avLst/>
          </a:prstGeom>
          <a:ln>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262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age19.jpeg" descr="Macintosh HD:Users:wendykramer:Desktop:Book Cover Copy.jpg"/>
          <p:cNvPicPr/>
          <p:nvPr/>
        </p:nvPicPr>
        <p:blipFill>
          <a:blip r:embed="rId2"/>
          <a:stretch>
            <a:fillRect/>
          </a:stretch>
        </p:blipFill>
        <p:spPr>
          <a:xfrm>
            <a:off x="711200" y="1370434"/>
            <a:ext cx="1384300" cy="1944266"/>
          </a:xfrm>
          <a:prstGeom prst="rect">
            <a:avLst/>
          </a:prstGeom>
          <a:ln/>
        </p:spPr>
        <p:style>
          <a:lnRef idx="1">
            <a:schemeClr val="accent1"/>
          </a:lnRef>
          <a:fillRef idx="2">
            <a:schemeClr val="accent1"/>
          </a:fillRef>
          <a:effectRef idx="1">
            <a:schemeClr val="accent1"/>
          </a:effectRef>
          <a:fontRef idx="minor">
            <a:schemeClr val="dk1"/>
          </a:fontRef>
        </p:style>
      </p:pic>
      <p:sp>
        <p:nvSpPr>
          <p:cNvPr id="139" name="Shape 139"/>
          <p:cNvSpPr/>
          <p:nvPr/>
        </p:nvSpPr>
        <p:spPr>
          <a:xfrm>
            <a:off x="520696" y="306384"/>
            <a:ext cx="6870704"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b="1">
                <a:solidFill>
                  <a:srgbClr val="535353"/>
                </a:solidFill>
                <a:latin typeface="Calibri"/>
                <a:ea typeface="Calibri"/>
                <a:cs typeface="Calibri"/>
                <a:sym typeface="Calibri"/>
              </a:defRPr>
            </a:lvl1pPr>
          </a:lstStyle>
          <a:p>
            <a:pPr lvl="0" algn="ctr">
              <a:defRPr sz="1800" b="0">
                <a:solidFill>
                  <a:srgbClr val="000000"/>
                </a:solidFill>
              </a:defRPr>
            </a:pPr>
            <a:r>
              <a:rPr lang="en-US" sz="2400" b="1" dirty="0">
                <a:solidFill>
                  <a:schemeClr val="accent1"/>
                </a:solidFill>
              </a:rPr>
              <a:t>Books</a:t>
            </a:r>
            <a:endParaRPr sz="2400" b="1" dirty="0">
              <a:solidFill>
                <a:schemeClr val="accent1"/>
              </a:solidFill>
            </a:endParaRPr>
          </a:p>
        </p:txBody>
      </p:sp>
      <p:sp>
        <p:nvSpPr>
          <p:cNvPr id="140" name="Shape 140"/>
          <p:cNvSpPr/>
          <p:nvPr/>
        </p:nvSpPr>
        <p:spPr>
          <a:xfrm>
            <a:off x="520696" y="823951"/>
            <a:ext cx="8099414" cy="45719"/>
          </a:xfrm>
          <a:prstGeom prst="rect">
            <a:avLst/>
          </a:prstGeom>
          <a:solidFill>
            <a:srgbClr val="535353"/>
          </a:solidFill>
          <a:ln w="12700">
            <a:miter lim="400000"/>
          </a:ln>
        </p:spPr>
        <p:txBody>
          <a:bodyPr lIns="0" tIns="0" rIns="0" bIns="0"/>
          <a:lstStyle/>
          <a:p>
            <a:pPr lvl="0">
              <a:defRPr>
                <a:latin typeface="Calibri"/>
                <a:ea typeface="Calibri"/>
                <a:cs typeface="Calibri"/>
                <a:sym typeface="Calibri"/>
              </a:defRPr>
            </a:pPr>
            <a:endParaRPr/>
          </a:p>
        </p:txBody>
      </p:sp>
      <p:sp>
        <p:nvSpPr>
          <p:cNvPr id="141" name="Shape 141"/>
          <p:cNvSpPr/>
          <p:nvPr/>
        </p:nvSpPr>
        <p:spPr>
          <a:xfrm>
            <a:off x="2311400" y="1338114"/>
            <a:ext cx="6546850" cy="1472707"/>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defTabSz="469900">
              <a:lnSpc>
                <a:spcPct val="90000"/>
              </a:lnSpc>
              <a:spcBef>
                <a:spcPts val="900"/>
              </a:spcBef>
              <a:defRPr sz="1800"/>
            </a:pPr>
            <a:endParaRPr lang="en-US" sz="1200" i="1" dirty="0">
              <a:solidFill>
                <a:srgbClr val="3271AB"/>
              </a:solidFill>
              <a:latin typeface="Calibri"/>
              <a:ea typeface="Calibri"/>
              <a:cs typeface="Calibri"/>
              <a:sym typeface="Calibri"/>
            </a:endParaRPr>
          </a:p>
          <a:p>
            <a:pPr lvl="0" defTabSz="469900">
              <a:lnSpc>
                <a:spcPct val="90000"/>
              </a:lnSpc>
              <a:spcBef>
                <a:spcPts val="900"/>
              </a:spcBef>
              <a:defRPr sz="1800"/>
            </a:pPr>
            <a:r>
              <a:rPr sz="1100" i="1" dirty="0">
                <a:latin typeface="Calibri"/>
                <a:ea typeface="Calibri"/>
                <a:cs typeface="Calibri"/>
                <a:sym typeface="Calibri"/>
              </a:rPr>
              <a:t>If you are thinking about having a baby through donor conception, this book is for you. If you are a donor conceived person, this book is for you. If you are a parent raising a child who came to you through the help of an egg or sperm donor, this book is for you. If you are a medical or mental health professional, helping people build their families through donor conception, this book is for you</a:t>
            </a:r>
            <a:r>
              <a:rPr sz="1100" b="1" i="1" dirty="0">
                <a:latin typeface="Calibri"/>
                <a:ea typeface="Calibri"/>
                <a:cs typeface="Calibri"/>
                <a:sym typeface="Calibri"/>
              </a:rPr>
              <a:t>…</a:t>
            </a:r>
            <a:r>
              <a:rPr sz="1100" b="1" dirty="0">
                <a:latin typeface="Calibri"/>
                <a:ea typeface="Calibri"/>
                <a:cs typeface="Calibri"/>
                <a:sym typeface="Calibri"/>
              </a:rPr>
              <a:t>-Ellen </a:t>
            </a:r>
            <a:r>
              <a:rPr lang="en-US" sz="1100" b="1" dirty="0">
                <a:latin typeface="Calibri"/>
                <a:ea typeface="Calibri"/>
                <a:cs typeface="Calibri"/>
                <a:sym typeface="Calibri"/>
              </a:rPr>
              <a:t>Sarasohn </a:t>
            </a:r>
            <a:r>
              <a:rPr sz="1100" b="1" dirty="0">
                <a:latin typeface="Calibri"/>
                <a:ea typeface="Calibri"/>
                <a:cs typeface="Calibri"/>
                <a:sym typeface="Calibri"/>
              </a:rPr>
              <a:t>Glazer LICSW,  Co-Author</a:t>
            </a:r>
            <a:r>
              <a:rPr lang="en-US" sz="1100" b="1" dirty="0">
                <a:latin typeface="Calibri"/>
                <a:ea typeface="Calibri"/>
                <a:cs typeface="Calibri"/>
                <a:sym typeface="Calibri"/>
              </a:rPr>
              <a:t>,  “Having Your Baby Through Egg Donation”</a:t>
            </a:r>
          </a:p>
          <a:p>
            <a:pPr lvl="0" defTabSz="469900">
              <a:lnSpc>
                <a:spcPct val="90000"/>
              </a:lnSpc>
              <a:spcBef>
                <a:spcPts val="900"/>
              </a:spcBef>
              <a:defRPr sz="1800"/>
            </a:pPr>
            <a:endParaRPr lang="en-US" sz="1600" i="1" dirty="0">
              <a:solidFill>
                <a:srgbClr val="535353"/>
              </a:solidFill>
              <a:latin typeface="Calibri"/>
              <a:ea typeface="Calibri"/>
              <a:cs typeface="Calibri"/>
              <a:sym typeface="Calibri"/>
            </a:endParaRPr>
          </a:p>
        </p:txBody>
      </p:sp>
      <p:sp>
        <p:nvSpPr>
          <p:cNvPr id="142" name="Shape 142"/>
          <p:cNvSpPr/>
          <p:nvPr/>
        </p:nvSpPr>
        <p:spPr>
          <a:xfrm>
            <a:off x="520696" y="973602"/>
            <a:ext cx="8496536" cy="4688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defTabSz="469900">
              <a:lnSpc>
                <a:spcPct val="80000"/>
              </a:lnSpc>
              <a:defRPr sz="1400" spc="28">
                <a:solidFill>
                  <a:srgbClr val="535353"/>
                </a:solidFill>
                <a:latin typeface="Calibri"/>
                <a:ea typeface="Calibri"/>
                <a:cs typeface="Calibri"/>
                <a:sym typeface="Calibri"/>
              </a:defRPr>
            </a:lvl1pPr>
          </a:lstStyle>
          <a:p>
            <a:pPr lvl="0">
              <a:defRPr sz="1800" spc="0">
                <a:solidFill>
                  <a:srgbClr val="000000"/>
                </a:solidFill>
              </a:defRPr>
            </a:pPr>
            <a:r>
              <a:rPr lang="en-US" sz="1600" b="1" i="1" spc="28" dirty="0">
                <a:solidFill>
                  <a:schemeClr val="tx1"/>
                </a:solidFill>
              </a:rPr>
              <a:t>Finding Our Families: A First-Of-Its-Kind Book For Donor-Conceived People and Their Families</a:t>
            </a:r>
            <a:r>
              <a:rPr sz="1600" b="1" i="1" spc="28" dirty="0">
                <a:solidFill>
                  <a:schemeClr val="tx1"/>
                </a:solidFill>
              </a:rPr>
              <a:t> </a:t>
            </a:r>
            <a:endParaRPr lang="en-US" sz="1600" b="1" i="1" spc="28" dirty="0">
              <a:solidFill>
                <a:schemeClr val="tx1"/>
              </a:solidFill>
            </a:endParaRPr>
          </a:p>
          <a:p>
            <a:pPr lvl="0">
              <a:defRPr sz="1800" spc="0">
                <a:solidFill>
                  <a:srgbClr val="000000"/>
                </a:solidFill>
              </a:defRPr>
            </a:pPr>
            <a:endParaRPr sz="1400" b="1" i="1" spc="28" dirty="0">
              <a:solidFill>
                <a:srgbClr val="535353"/>
              </a:solidFill>
            </a:endParaRPr>
          </a:p>
        </p:txBody>
      </p:sp>
      <p:sp>
        <p:nvSpPr>
          <p:cNvPr id="3" name="TextBox 2"/>
          <p:cNvSpPr txBox="1"/>
          <p:nvPr/>
        </p:nvSpPr>
        <p:spPr>
          <a:xfrm>
            <a:off x="4813450" y="6687050"/>
            <a:ext cx="92329" cy="2462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rgbClr val="000000"/>
              </a:solidFill>
              <a:effectLst/>
              <a:uFillTx/>
              <a:latin typeface="Calibri"/>
              <a:ea typeface="+mj-ea"/>
              <a:cs typeface="Calibri"/>
              <a:sym typeface="Helvetica Neue"/>
            </a:endParaRPr>
          </a:p>
        </p:txBody>
      </p:sp>
      <p:pic>
        <p:nvPicPr>
          <p:cNvPr id="5" name="Picture 4" descr="DK jen final cover RG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 y="3990294"/>
            <a:ext cx="2537460" cy="2703710"/>
          </a:xfrm>
          <a:prstGeom prst="rect">
            <a:avLst/>
          </a:prstGeom>
        </p:spPr>
      </p:pic>
      <p:sp>
        <p:nvSpPr>
          <p:cNvPr id="6" name="TextBox 5"/>
          <p:cNvSpPr txBox="1"/>
          <p:nvPr/>
        </p:nvSpPr>
        <p:spPr>
          <a:xfrm>
            <a:off x="0" y="3517900"/>
            <a:ext cx="2994991" cy="338554"/>
          </a:xfrm>
          <a:prstGeom prst="rect">
            <a:avLst/>
          </a:prstGeom>
          <a:noFill/>
        </p:spPr>
        <p:txBody>
          <a:bodyPr wrap="square" rtlCol="0">
            <a:spAutoFit/>
          </a:bodyPr>
          <a:lstStyle/>
          <a:p>
            <a:pPr lvl="0"/>
            <a:r>
              <a:rPr lang="en-US" sz="1600" b="1" i="1" dirty="0">
                <a:solidFill>
                  <a:schemeClr val="tx1"/>
                </a:solidFill>
                <a:latin typeface="Calibri"/>
                <a:cs typeface="Calibri"/>
              </a:rPr>
              <a:t>Your Family: A Donor Kid’s Story</a:t>
            </a:r>
            <a:endParaRPr lang="en-US" sz="1600" dirty="0">
              <a:solidFill>
                <a:schemeClr val="tx1"/>
              </a:solidFill>
              <a:latin typeface="Calibri"/>
              <a:cs typeface="Calibri"/>
            </a:endParaRPr>
          </a:p>
        </p:txBody>
      </p:sp>
      <p:pic>
        <p:nvPicPr>
          <p:cNvPr id="7" name="Picture 6">
            <a:extLst>
              <a:ext uri="{FF2B5EF4-FFF2-40B4-BE49-F238E27FC236}">
                <a16:creationId xmlns:a16="http://schemas.microsoft.com/office/drawing/2014/main" id="{B826AEEF-E1D7-654C-9BF0-00D96A28FF02}"/>
              </a:ext>
            </a:extLst>
          </p:cNvPr>
          <p:cNvPicPr>
            <a:picLocks noChangeAspect="1"/>
          </p:cNvPicPr>
          <p:nvPr/>
        </p:nvPicPr>
        <p:blipFill>
          <a:blip r:embed="rId4"/>
          <a:stretch>
            <a:fillRect/>
          </a:stretch>
        </p:blipFill>
        <p:spPr>
          <a:xfrm>
            <a:off x="4784794" y="2898057"/>
            <a:ext cx="2067087" cy="3431272"/>
          </a:xfrm>
          <a:prstGeom prst="rect">
            <a:avLst/>
          </a:prstGeom>
        </p:spPr>
      </p:pic>
      <p:sp>
        <p:nvSpPr>
          <p:cNvPr id="9" name="TextBox 8">
            <a:extLst>
              <a:ext uri="{FF2B5EF4-FFF2-40B4-BE49-F238E27FC236}">
                <a16:creationId xmlns:a16="http://schemas.microsoft.com/office/drawing/2014/main" id="{6F77DA1E-B1A5-CD42-B08E-1D59B0DDB705}"/>
              </a:ext>
            </a:extLst>
          </p:cNvPr>
          <p:cNvSpPr txBox="1"/>
          <p:nvPr/>
        </p:nvSpPr>
        <p:spPr>
          <a:xfrm>
            <a:off x="2830833" y="3271630"/>
            <a:ext cx="1876583" cy="2862322"/>
          </a:xfrm>
          <a:prstGeom prst="rect">
            <a:avLst/>
          </a:prstGeom>
          <a:noFill/>
        </p:spPr>
        <p:txBody>
          <a:bodyPr wrap="square" rtlCol="0">
            <a:spAutoFit/>
          </a:bodyPr>
          <a:lstStyle/>
          <a:p>
            <a:r>
              <a:rPr lang="en-US" sz="1000" dirty="0"/>
              <a:t>"A much-needed resource for parents and children in families created by donor conception. The author, Wendy Kramer, has a wealth of experience and a real understanding of the needs of donor conception families. This book will foster curiosity and inspire conversations in families where children want to learn more about their donor origins and connections."  </a:t>
            </a:r>
            <a:r>
              <a:rPr lang="en-US" sz="1000" b="1" dirty="0"/>
              <a:t>— Dr. Tabitha Freeman, Centre for Family Research, University of Cambridge</a:t>
            </a:r>
            <a:endParaRPr lang="en-US" sz="1000" dirty="0"/>
          </a:p>
        </p:txBody>
      </p:sp>
      <p:sp>
        <p:nvSpPr>
          <p:cNvPr id="10" name="TextBox 9">
            <a:extLst>
              <a:ext uri="{FF2B5EF4-FFF2-40B4-BE49-F238E27FC236}">
                <a16:creationId xmlns:a16="http://schemas.microsoft.com/office/drawing/2014/main" id="{11061D8E-1063-074A-9398-E43A15100892}"/>
              </a:ext>
            </a:extLst>
          </p:cNvPr>
          <p:cNvSpPr txBox="1"/>
          <p:nvPr/>
        </p:nvSpPr>
        <p:spPr>
          <a:xfrm>
            <a:off x="6851881" y="2898056"/>
            <a:ext cx="2067087" cy="3070071"/>
          </a:xfrm>
          <a:prstGeom prst="rect">
            <a:avLst/>
          </a:prstGeom>
          <a:noFill/>
        </p:spPr>
        <p:txBody>
          <a:bodyPr wrap="square" rtlCol="0">
            <a:spAutoFit/>
          </a:bodyPr>
          <a:lstStyle/>
          <a:p>
            <a:pPr fontAlgn="base"/>
            <a:r>
              <a:rPr lang="en-US" sz="1050" dirty="0"/>
              <a:t>"Wendy Kramer tells an absolutely riveting story that only she could tell — one that documents a profound shift in the way we negotiate our biology ... and each other. </a:t>
            </a:r>
            <a:r>
              <a:rPr lang="en-US" sz="1050" i="1" dirty="0"/>
              <a:t>Donor Family Matters</a:t>
            </a:r>
            <a:r>
              <a:rPr lang="en-US" sz="1050" dirty="0"/>
              <a:t> captures what Kramer calls the 'difficult, messy, joyful, and rewarding endeavor' of raising a family in a way that will break your heart and then put it back together again." </a:t>
            </a:r>
            <a:r>
              <a:rPr lang="en-US" sz="1050" b="1" dirty="0"/>
              <a:t>— Misha Angrist, Ph.D., author of </a:t>
            </a:r>
            <a:r>
              <a:rPr lang="en-US" sz="1050" b="1" i="1" dirty="0"/>
              <a:t>Here is a Human Being: At the Dawn of Personal Genomics</a:t>
            </a:r>
            <a:endParaRPr lang="en-US" sz="1050" dirty="0"/>
          </a:p>
        </p:txBody>
      </p:sp>
    </p:spTree>
    <p:extLst>
      <p:ext uri="{BB962C8B-B14F-4D97-AF65-F5344CB8AC3E}">
        <p14:creationId xmlns:p14="http://schemas.microsoft.com/office/powerpoint/2010/main" val="10970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037" y="2343488"/>
            <a:ext cx="9156699" cy="2960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65245" y="2513372"/>
            <a:ext cx="9156700" cy="0"/>
          </a:xfrm>
          <a:prstGeom prst="line">
            <a:avLst/>
          </a:prstGeom>
          <a:ln w="381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Shape 52"/>
          <p:cNvSpPr/>
          <p:nvPr/>
        </p:nvSpPr>
        <p:spPr>
          <a:xfrm>
            <a:off x="0" y="2785088"/>
            <a:ext cx="9199736" cy="4308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b="1">
                <a:solidFill>
                  <a:srgbClr val="535353"/>
                </a:solidFill>
                <a:latin typeface="Calibri"/>
                <a:ea typeface="Calibri"/>
                <a:cs typeface="Calibri"/>
                <a:sym typeface="Calibri"/>
              </a:defRPr>
            </a:lvl1pPr>
          </a:lstStyle>
          <a:p>
            <a:pPr lvl="0" algn="ctr">
              <a:defRPr sz="1800" b="0">
                <a:solidFill>
                  <a:srgbClr val="000000"/>
                </a:solidFill>
              </a:defRPr>
            </a:pPr>
            <a:r>
              <a:rPr lang="en-US" sz="2800" b="0" dirty="0">
                <a:solidFill>
                  <a:schemeClr val="accent2">
                    <a:lumMod val="75000"/>
                  </a:schemeClr>
                </a:solidFill>
                <a:latin typeface="Georgia"/>
                <a:cs typeface="Georgia"/>
              </a:rPr>
              <a:t>Numbers Growing</a:t>
            </a:r>
            <a:endParaRPr sz="2800" b="0" dirty="0">
              <a:solidFill>
                <a:schemeClr val="accent2">
                  <a:lumMod val="75000"/>
                </a:schemeClr>
              </a:solidFill>
              <a:latin typeface="Georgia"/>
              <a:cs typeface="Georgia"/>
            </a:endParaRPr>
          </a:p>
        </p:txBody>
      </p:sp>
      <p:sp>
        <p:nvSpPr>
          <p:cNvPr id="2" name="TextBox 1"/>
          <p:cNvSpPr txBox="1"/>
          <p:nvPr/>
        </p:nvSpPr>
        <p:spPr>
          <a:xfrm>
            <a:off x="418808" y="3319273"/>
            <a:ext cx="8542311" cy="2574231"/>
          </a:xfrm>
          <a:prstGeom prst="rect">
            <a:avLst/>
          </a:prstGeom>
          <a:noFill/>
        </p:spPr>
        <p:txBody>
          <a:bodyPr wrap="square" rtlCol="0">
            <a:spAutoFit/>
          </a:bodyPr>
          <a:lstStyle/>
          <a:p>
            <a:pPr lvl="0">
              <a:lnSpc>
                <a:spcPct val="120000"/>
              </a:lnSpc>
            </a:pPr>
            <a:r>
              <a:rPr lang="en-US" sz="1600" dirty="0"/>
              <a:t>In today’s society where women more often have children later in life, same-sex and single-parent families are more prevalent, and infertility is less stigmatized than in the past, alternative methods to creating families, including the use of donors and embryo adoptions, is increasing exponentially. </a:t>
            </a:r>
          </a:p>
          <a:p>
            <a:pPr lvl="0">
              <a:lnSpc>
                <a:spcPct val="120000"/>
              </a:lnSpc>
            </a:pPr>
            <a:endParaRPr lang="en-US" sz="1600" dirty="0"/>
          </a:p>
          <a:p>
            <a:pPr algn="ctr">
              <a:lnSpc>
                <a:spcPct val="120000"/>
              </a:lnSpc>
            </a:pPr>
            <a:r>
              <a:rPr lang="en-US" sz="1600" b="1" dirty="0">
                <a:solidFill>
                  <a:schemeClr val="accent1"/>
                </a:solidFill>
                <a:sym typeface="Helvetica"/>
              </a:rPr>
              <a:t>Single mothers by choice: 50%</a:t>
            </a:r>
          </a:p>
          <a:p>
            <a:pPr algn="ctr">
              <a:lnSpc>
                <a:spcPct val="120000"/>
              </a:lnSpc>
            </a:pPr>
            <a:r>
              <a:rPr lang="en-US" sz="1600" b="1" dirty="0">
                <a:solidFill>
                  <a:schemeClr val="accent1"/>
                </a:solidFill>
                <a:sym typeface="Helvetica"/>
              </a:rPr>
              <a:t>LGBTQ: 33%</a:t>
            </a:r>
          </a:p>
          <a:p>
            <a:pPr algn="ctr">
              <a:lnSpc>
                <a:spcPct val="120000"/>
              </a:lnSpc>
            </a:pPr>
            <a:r>
              <a:rPr lang="en-US" sz="1600" b="1" dirty="0">
                <a:solidFill>
                  <a:schemeClr val="accent1"/>
                </a:solidFill>
                <a:sym typeface="Helvetica"/>
              </a:rPr>
              <a:t>Infertile couples: 17%</a:t>
            </a:r>
          </a:p>
          <a:p>
            <a:pPr lvl="0">
              <a:lnSpc>
                <a:spcPct val="120000"/>
              </a:lnSpc>
            </a:pPr>
            <a:endParaRPr lang="en-US" sz="2400" dirty="0">
              <a:solidFill>
                <a:schemeClr val="tx1">
                  <a:lumMod val="50000"/>
                  <a:lumOff val="50000"/>
                </a:schemeClr>
              </a:solidFill>
              <a:sym typeface="Helvetica"/>
            </a:endParaRPr>
          </a:p>
        </p:txBody>
      </p:sp>
      <p:pic>
        <p:nvPicPr>
          <p:cNvPr id="4" name="Picture 3">
            <a:extLst>
              <a:ext uri="{FF2B5EF4-FFF2-40B4-BE49-F238E27FC236}">
                <a16:creationId xmlns:a16="http://schemas.microsoft.com/office/drawing/2014/main" id="{4D413B7B-E884-8446-BFF5-2632787BC4E4}"/>
              </a:ext>
            </a:extLst>
          </p:cNvPr>
          <p:cNvPicPr>
            <a:picLocks noChangeAspect="1"/>
          </p:cNvPicPr>
          <p:nvPr/>
        </p:nvPicPr>
        <p:blipFill>
          <a:blip r:embed="rId3"/>
          <a:stretch>
            <a:fillRect/>
          </a:stretch>
        </p:blipFill>
        <p:spPr>
          <a:xfrm>
            <a:off x="3167511" y="122757"/>
            <a:ext cx="2615995" cy="2254757"/>
          </a:xfrm>
          <a:prstGeom prst="rect">
            <a:avLst/>
          </a:prstGeom>
        </p:spPr>
      </p:pic>
    </p:spTree>
    <p:extLst>
      <p:ext uri="{BB962C8B-B14F-4D97-AF65-F5344CB8AC3E}">
        <p14:creationId xmlns:p14="http://schemas.microsoft.com/office/powerpoint/2010/main" val="176139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 y="147063"/>
            <a:ext cx="8972550" cy="7217360"/>
          </a:xfrm>
          <a:prstGeom prst="rect">
            <a:avLst/>
          </a:prstGeom>
        </p:spPr>
        <p:txBody>
          <a:bodyPr wrap="square">
            <a:spAutoFit/>
          </a:bodyPr>
          <a:lstStyle/>
          <a:p>
            <a:pPr algn="ctr"/>
            <a:r>
              <a:rPr lang="en-US" sz="2800" b="1" dirty="0">
                <a:solidFill>
                  <a:schemeClr val="accent1"/>
                </a:solidFill>
                <a:latin typeface="Calibri"/>
                <a:cs typeface="Calibri"/>
              </a:rPr>
              <a:t>The Ambiguity of “Open” Donors</a:t>
            </a:r>
          </a:p>
          <a:p>
            <a:pPr algn="ctr"/>
            <a:endParaRPr lang="en-US" sz="1000" b="1" dirty="0">
              <a:solidFill>
                <a:schemeClr val="accent1"/>
              </a:solidFill>
              <a:latin typeface="Calibri"/>
              <a:cs typeface="Calibri"/>
            </a:endParaRPr>
          </a:p>
          <a:p>
            <a:endParaRPr lang="en-US" sz="1000" dirty="0">
              <a:latin typeface="Calibri"/>
              <a:cs typeface="Calibri"/>
            </a:endParaRPr>
          </a:p>
          <a:p>
            <a:endParaRPr lang="en-US" sz="1600"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r>
              <a:rPr lang="en-US" sz="1600" b="1" dirty="0"/>
              <a:t>All sperm and egg donors are still sold as "anonymous"</a:t>
            </a:r>
            <a:r>
              <a:rPr lang="en-US" sz="1600" dirty="0"/>
              <a:t>, even if only for 18 years. US banks and clinics with “open” donors, sometimes connect offspring with donors at age 18, but there are no guarantees. </a:t>
            </a:r>
          </a:p>
          <a:p>
            <a:endParaRPr lang="en-US" sz="1600" dirty="0"/>
          </a:p>
          <a:p>
            <a:r>
              <a:rPr lang="en-US" sz="1600" dirty="0"/>
              <a:t>Many who are promised this contact are devastated when it doesn’t happen.</a:t>
            </a:r>
          </a:p>
          <a:p>
            <a:endParaRPr lang="en-US" sz="1600" dirty="0"/>
          </a:p>
          <a:p>
            <a:endParaRPr lang="en-US" sz="1600" dirty="0"/>
          </a:p>
          <a:p>
            <a:endParaRPr lang="en-US" sz="1600" dirty="0"/>
          </a:p>
          <a:p>
            <a:endParaRPr lang="en-US" sz="1100" dirty="0"/>
          </a:p>
          <a:p>
            <a:endParaRPr lang="en-US" b="1" dirty="0"/>
          </a:p>
          <a:p>
            <a:endParaRPr lang="en-US" dirty="0"/>
          </a:p>
        </p:txBody>
      </p:sp>
      <p:sp>
        <p:nvSpPr>
          <p:cNvPr id="4" name="Shape 32"/>
          <p:cNvSpPr/>
          <p:nvPr/>
        </p:nvSpPr>
        <p:spPr>
          <a:xfrm>
            <a:off x="533399" y="842325"/>
            <a:ext cx="8066836" cy="45719"/>
          </a:xfrm>
          <a:prstGeom prst="rect">
            <a:avLst/>
          </a:prstGeom>
          <a:solidFill>
            <a:srgbClr val="535353"/>
          </a:solidFill>
          <a:ln w="12700">
            <a:miter lim="400000"/>
          </a:ln>
        </p:spPr>
        <p:txBody>
          <a:bodyPr lIns="0" tIns="0" rIns="0" bIns="0"/>
          <a:lstStyle/>
          <a:p>
            <a:pPr lvl="0">
              <a:defRPr>
                <a:latin typeface="Calibri"/>
                <a:ea typeface="Calibri"/>
                <a:cs typeface="Calibri"/>
                <a:sym typeface="Calibri"/>
              </a:defRPr>
            </a:pPr>
            <a:endParaRPr/>
          </a:p>
        </p:txBody>
      </p:sp>
      <p:pic>
        <p:nvPicPr>
          <p:cNvPr id="5" name="Content Placeholder 4" descr="Macintosh HD:private:var:folders:nq:vr6f_rf91350gnb2z_ftv9mw0000gn:T:TemporaryItems:DNA Donors Not Anon.jpg"/>
          <p:cNvPicPr>
            <a:picLocks/>
          </p:cNvPicPr>
          <p:nvPr/>
        </p:nvPicPr>
        <p:blipFill>
          <a:blip r:embed="rId3">
            <a:extLst>
              <a:ext uri="{28A0092B-C50C-407E-A947-70E740481C1C}">
                <a14:useLocalDpi xmlns:a14="http://schemas.microsoft.com/office/drawing/2010/main" val="0"/>
              </a:ext>
            </a:extLst>
          </a:blip>
          <a:srcRect l="21255" r="21255"/>
          <a:stretch>
            <a:fillRect/>
          </a:stretch>
        </p:blipFill>
        <p:spPr bwMode="auto">
          <a:xfrm>
            <a:off x="2879878" y="1040130"/>
            <a:ext cx="3318934" cy="3522135"/>
          </a:xfrm>
          <a:prstGeom prst="rect">
            <a:avLst/>
          </a:prstGeom>
          <a:noFill/>
          <a:ln>
            <a:noFill/>
          </a:ln>
        </p:spPr>
      </p:pic>
    </p:spTree>
    <p:extLst>
      <p:ext uri="{BB962C8B-B14F-4D97-AF65-F5344CB8AC3E}">
        <p14:creationId xmlns:p14="http://schemas.microsoft.com/office/powerpoint/2010/main" val="53982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S-pag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901" y="1548512"/>
            <a:ext cx="3780368" cy="4893677"/>
          </a:xfrm>
          <a:prstGeom prst="rect">
            <a:avLst/>
          </a:prstGeom>
        </p:spPr>
      </p:pic>
      <p:sp>
        <p:nvSpPr>
          <p:cNvPr id="3" name="TextBox 2"/>
          <p:cNvSpPr txBox="1"/>
          <p:nvPr/>
        </p:nvSpPr>
        <p:spPr>
          <a:xfrm>
            <a:off x="0" y="40068"/>
            <a:ext cx="9144000" cy="6924973"/>
          </a:xfrm>
          <a:prstGeom prst="rect">
            <a:avLst/>
          </a:prstGeom>
          <a:noFill/>
        </p:spPr>
        <p:txBody>
          <a:bodyPr wrap="square" rtlCol="0">
            <a:spAutoFit/>
          </a:bodyPr>
          <a:lstStyle/>
          <a:p>
            <a:pPr algn="ctr"/>
            <a:r>
              <a:rPr lang="en-US" sz="2800" b="1" dirty="0">
                <a:solidFill>
                  <a:schemeClr val="accent1"/>
                </a:solidFill>
                <a:latin typeface="Calibri"/>
                <a:cs typeface="Calibri"/>
              </a:rPr>
              <a:t>The Rights of ALL Stakeholders</a:t>
            </a:r>
          </a:p>
          <a:p>
            <a:pPr algn="ctr"/>
            <a:endParaRPr lang="en-US" dirty="0">
              <a:latin typeface="Calibri"/>
              <a:cs typeface="Calibri"/>
            </a:endParaRPr>
          </a:p>
          <a:p>
            <a:r>
              <a:rPr lang="en-US" sz="2000" b="1" dirty="0">
                <a:latin typeface="Calibri"/>
                <a:cs typeface="Calibri"/>
              </a:rPr>
              <a:t>For decades it’s been about the rights of all these stakeholders:</a:t>
            </a:r>
          </a:p>
          <a:p>
            <a:endParaRPr lang="en-US" sz="2000" dirty="0">
              <a:latin typeface="Calibri"/>
              <a:cs typeface="Calibri"/>
            </a:endParaRPr>
          </a:p>
          <a:p>
            <a:r>
              <a:rPr lang="en-US" sz="2000" dirty="0">
                <a:latin typeface="Calibri"/>
                <a:cs typeface="Calibri"/>
              </a:rPr>
              <a:t>1. The rights of parents to have a child;</a:t>
            </a:r>
          </a:p>
          <a:p>
            <a:pPr marL="457200" indent="-457200">
              <a:buAutoNum type="arabicPeriod"/>
            </a:pPr>
            <a:endParaRPr lang="en-US" sz="2000" dirty="0">
              <a:latin typeface="Calibri"/>
              <a:cs typeface="Calibri"/>
            </a:endParaRPr>
          </a:p>
          <a:p>
            <a:r>
              <a:rPr lang="en-US" sz="2000" dirty="0">
                <a:latin typeface="Calibri"/>
                <a:cs typeface="Calibri"/>
              </a:rPr>
              <a:t>2. The rights of donors to sell their gametes</a:t>
            </a:r>
          </a:p>
          <a:p>
            <a:r>
              <a:rPr lang="en-US" sz="2000" dirty="0">
                <a:latin typeface="Calibri"/>
                <a:cs typeface="Calibri"/>
              </a:rPr>
              <a:t>and to be anonymous;</a:t>
            </a:r>
          </a:p>
          <a:p>
            <a:endParaRPr lang="en-US" sz="2000" dirty="0">
              <a:latin typeface="Calibri"/>
              <a:cs typeface="Calibri"/>
            </a:endParaRPr>
          </a:p>
          <a:p>
            <a:r>
              <a:rPr lang="en-US" sz="2000" dirty="0">
                <a:latin typeface="Calibri"/>
                <a:cs typeface="Calibri"/>
              </a:rPr>
              <a:t>3. The rights of the sperm banks and </a:t>
            </a:r>
          </a:p>
          <a:p>
            <a:r>
              <a:rPr lang="en-US" sz="2000" dirty="0">
                <a:latin typeface="Calibri"/>
                <a:cs typeface="Calibri"/>
              </a:rPr>
              <a:t>egg clinics to sell gametes.</a:t>
            </a:r>
          </a:p>
          <a:p>
            <a:endParaRPr lang="en-US" sz="2000" dirty="0">
              <a:latin typeface="Calibri"/>
              <a:cs typeface="Calibri"/>
            </a:endParaRPr>
          </a:p>
          <a:p>
            <a:r>
              <a:rPr lang="en-US" sz="2000" b="1" dirty="0">
                <a:latin typeface="Calibri"/>
                <a:cs typeface="Calibri"/>
              </a:rPr>
              <a:t>But not about the rights of these:</a:t>
            </a:r>
          </a:p>
          <a:p>
            <a:endParaRPr lang="en-US" sz="2000" dirty="0">
              <a:latin typeface="Calibri"/>
              <a:cs typeface="Calibri"/>
            </a:endParaRPr>
          </a:p>
          <a:p>
            <a:r>
              <a:rPr lang="en-US" sz="2000" dirty="0">
                <a:latin typeface="Calibri"/>
                <a:cs typeface="Calibri"/>
              </a:rPr>
              <a:t>Donor offspring.</a:t>
            </a:r>
          </a:p>
          <a:p>
            <a:endParaRPr lang="en-US" sz="2000" dirty="0">
              <a:latin typeface="Calibri"/>
              <a:cs typeface="Calibri"/>
            </a:endParaRPr>
          </a:p>
          <a:p>
            <a:endParaRPr lang="en-US" sz="2000" dirty="0">
              <a:latin typeface="Calibri"/>
              <a:cs typeface="Calibri"/>
            </a:endParaRPr>
          </a:p>
          <a:p>
            <a:endParaRPr lang="en-US" sz="2000" dirty="0">
              <a:latin typeface="Calibri"/>
              <a:cs typeface="Calibri"/>
            </a:endParaRPr>
          </a:p>
          <a:p>
            <a:endParaRPr lang="en-US" sz="2000" dirty="0">
              <a:latin typeface="Calibri"/>
              <a:cs typeface="Calibri"/>
            </a:endParaRPr>
          </a:p>
          <a:p>
            <a:endParaRPr lang="en-US" sz="2000" dirty="0">
              <a:latin typeface="Calibri"/>
              <a:cs typeface="Calibri"/>
            </a:endParaRPr>
          </a:p>
          <a:p>
            <a:r>
              <a:rPr lang="en-US" sz="2000" dirty="0">
                <a:latin typeface="Calibri"/>
                <a:cs typeface="Calibri"/>
              </a:rPr>
              <a:t>They should not only be included in the conversation, but be at the forefront of it.</a:t>
            </a:r>
          </a:p>
          <a:p>
            <a:endParaRPr lang="en-US" dirty="0">
              <a:latin typeface="Calibri"/>
              <a:cs typeface="Calibri"/>
            </a:endParaRPr>
          </a:p>
        </p:txBody>
      </p:sp>
    </p:spTree>
    <p:extLst>
      <p:ext uri="{BB962C8B-B14F-4D97-AF65-F5344CB8AC3E}">
        <p14:creationId xmlns:p14="http://schemas.microsoft.com/office/powerpoint/2010/main" val="425645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165100"/>
            <a:ext cx="8801100" cy="7325082"/>
          </a:xfrm>
          <a:prstGeom prst="rect">
            <a:avLst/>
          </a:prstGeom>
        </p:spPr>
        <p:txBody>
          <a:bodyPr wrap="square">
            <a:spAutoFit/>
          </a:bodyPr>
          <a:lstStyle/>
          <a:p>
            <a:pPr algn="ctr"/>
            <a:r>
              <a:rPr lang="en-US" sz="2800" b="1" dirty="0">
                <a:solidFill>
                  <a:schemeClr val="accent1"/>
                </a:solidFill>
                <a:latin typeface="Calibri"/>
                <a:cs typeface="Calibri"/>
              </a:rPr>
              <a:t>DNA= Donors Not Anonymous</a:t>
            </a:r>
          </a:p>
          <a:p>
            <a:pPr algn="ctr"/>
            <a:endParaRPr lang="en-US" sz="2800" b="1" dirty="0">
              <a:solidFill>
                <a:schemeClr val="accent1"/>
              </a:solidFill>
              <a:latin typeface="Calibri"/>
              <a:cs typeface="Calibri"/>
            </a:endParaRPr>
          </a:p>
          <a:p>
            <a:pPr algn="ctr"/>
            <a:r>
              <a:rPr lang="en-US" sz="2800" b="1" dirty="0">
                <a:solidFill>
                  <a:schemeClr val="accent1"/>
                </a:solidFill>
                <a:latin typeface="Calibri"/>
                <a:cs typeface="Calibri"/>
              </a:rPr>
              <a:t>Donors who do not wish to be found just shouldn’t donate.</a:t>
            </a:r>
            <a:endParaRPr lang="en-US" sz="2800" b="1" dirty="0"/>
          </a:p>
          <a:p>
            <a:pPr algn="ctr"/>
            <a:endParaRPr lang="en-US" sz="1800" b="1" dirty="0">
              <a:solidFill>
                <a:schemeClr val="accent1"/>
              </a:solidFill>
              <a:latin typeface="Calibri"/>
              <a:cs typeface="Calibri"/>
            </a:endParaRPr>
          </a:p>
          <a:p>
            <a:r>
              <a:rPr lang="en-US" sz="1800" b="1" i="1" dirty="0"/>
              <a:t>If you have been in contact with your donor, how did you find him/her?</a:t>
            </a:r>
            <a:endParaRPr lang="en-US" sz="1800" b="1" dirty="0"/>
          </a:p>
          <a:p>
            <a:r>
              <a:rPr lang="en-US" sz="1800" dirty="0"/>
              <a:t> </a:t>
            </a:r>
          </a:p>
          <a:p>
            <a:r>
              <a:rPr lang="en-US" sz="1600" dirty="0"/>
              <a:t>Offspring with Heterosexual parents:</a:t>
            </a:r>
          </a:p>
          <a:p>
            <a:r>
              <a:rPr lang="en-US" sz="1600" dirty="0"/>
              <a:t>DSR: 17.21%</a:t>
            </a:r>
          </a:p>
          <a:p>
            <a:r>
              <a:rPr lang="en-US" sz="1600" dirty="0"/>
              <a:t>DNA: 42.48%</a:t>
            </a:r>
          </a:p>
          <a:p>
            <a:r>
              <a:rPr lang="en-US" sz="1600" dirty="0"/>
              <a:t> </a:t>
            </a:r>
          </a:p>
          <a:p>
            <a:r>
              <a:rPr lang="en-US" sz="1600" dirty="0"/>
              <a:t>Offspring in LGBT families:</a:t>
            </a:r>
          </a:p>
          <a:p>
            <a:r>
              <a:rPr lang="en-US" sz="1600" dirty="0"/>
              <a:t>DSR: 29.89%</a:t>
            </a:r>
          </a:p>
          <a:p>
            <a:r>
              <a:rPr lang="en-US" sz="1600" dirty="0"/>
              <a:t>DNA: 14.94%</a:t>
            </a:r>
          </a:p>
          <a:p>
            <a:r>
              <a:rPr lang="en-US" sz="1600" dirty="0"/>
              <a:t> </a:t>
            </a:r>
          </a:p>
          <a:p>
            <a:r>
              <a:rPr lang="en-US" sz="1600" dirty="0"/>
              <a:t>The DSR, DNA, social media, public </a:t>
            </a:r>
          </a:p>
          <a:p>
            <a:r>
              <a:rPr lang="en-US" sz="1600" dirty="0"/>
              <a:t>Record searches and Google have all </a:t>
            </a:r>
          </a:p>
          <a:p>
            <a:r>
              <a:rPr lang="en-US" sz="1600" dirty="0"/>
              <a:t>contributed to the end of anonymity. </a:t>
            </a:r>
          </a:p>
          <a:p>
            <a:endParaRPr lang="en-US" sz="1800" b="1" dirty="0"/>
          </a:p>
          <a:p>
            <a:endParaRPr lang="en-US" sz="1800" b="1" dirty="0"/>
          </a:p>
          <a:p>
            <a:endParaRPr lang="en-US" sz="1800" b="1" dirty="0"/>
          </a:p>
          <a:p>
            <a:endParaRPr lang="en-US" sz="1800" b="1" dirty="0"/>
          </a:p>
          <a:p>
            <a:pPr algn="ctr"/>
            <a:endParaRPr lang="en-US" sz="2000" b="1" dirty="0"/>
          </a:p>
          <a:p>
            <a:endParaRPr lang="en-US" sz="1800" b="1" dirty="0"/>
          </a:p>
          <a:p>
            <a:endParaRPr lang="en-US" sz="1800" b="1" dirty="0"/>
          </a:p>
        </p:txBody>
      </p:sp>
      <p:pic>
        <p:nvPicPr>
          <p:cNvPr id="4" name="Picture 3" descr="DNA-WAVE-N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187" y="2427533"/>
            <a:ext cx="4125813" cy="4125813"/>
          </a:xfrm>
          <a:prstGeom prst="rect">
            <a:avLst/>
          </a:prstGeom>
        </p:spPr>
      </p:pic>
    </p:spTree>
    <p:extLst>
      <p:ext uri="{BB962C8B-B14F-4D97-AF65-F5344CB8AC3E}">
        <p14:creationId xmlns:p14="http://schemas.microsoft.com/office/powerpoint/2010/main" val="220638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1305" y="155245"/>
            <a:ext cx="8744068" cy="5805029"/>
          </a:xfrm>
          <a:prstGeom prst="rect">
            <a:avLst/>
          </a:prstGeom>
          <a:solidFill>
            <a:schemeClr val="bg1"/>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hape 28"/>
          <p:cNvSpPr/>
          <p:nvPr/>
        </p:nvSpPr>
        <p:spPr>
          <a:xfrm>
            <a:off x="0" y="128585"/>
            <a:ext cx="9144000" cy="954103"/>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defRPr b="1">
                <a:solidFill>
                  <a:srgbClr val="535353"/>
                </a:solidFill>
                <a:latin typeface="Calibri"/>
                <a:ea typeface="Calibri"/>
                <a:cs typeface="Calibri"/>
                <a:sym typeface="Calibri"/>
              </a:defRPr>
            </a:lvl1pPr>
          </a:lstStyle>
          <a:p>
            <a:pPr lvl="0" algn="ctr" defTabSz="914400">
              <a:defRPr sz="1800" b="0">
                <a:solidFill>
                  <a:srgbClr val="000000"/>
                </a:solidFill>
              </a:defRPr>
            </a:pPr>
            <a:r>
              <a:rPr lang="en-US" sz="2800" kern="0" dirty="0">
                <a:solidFill>
                  <a:schemeClr val="accent2">
                    <a:lumMod val="75000"/>
                  </a:schemeClr>
                </a:solidFill>
                <a:latin typeface="Georgia"/>
              </a:rPr>
              <a:t>Understanding the needs and issues of donor-conceived (DC) adults across healthcare systems is critical</a:t>
            </a:r>
            <a:r>
              <a:rPr lang="en-US" sz="2000" dirty="0"/>
              <a:t> </a:t>
            </a:r>
            <a:endParaRPr kumimoji="0" sz="2800" u="none" strike="noStrike" kern="0" cap="none" spc="0" normalizeH="0" baseline="0" noProof="0" dirty="0">
              <a:ln>
                <a:noFill/>
              </a:ln>
              <a:solidFill>
                <a:schemeClr val="accent2">
                  <a:lumMod val="75000"/>
                </a:schemeClr>
              </a:solidFill>
              <a:effectLst/>
              <a:uLnTx/>
              <a:uFillTx/>
              <a:latin typeface="Georgia"/>
              <a:ea typeface="Calibri"/>
              <a:cs typeface="Georgia"/>
              <a:sym typeface="Calibri"/>
            </a:endParaRPr>
          </a:p>
        </p:txBody>
      </p:sp>
      <p:sp>
        <p:nvSpPr>
          <p:cNvPr id="5" name="Shape 26"/>
          <p:cNvSpPr/>
          <p:nvPr/>
        </p:nvSpPr>
        <p:spPr>
          <a:xfrm>
            <a:off x="260233" y="1606126"/>
            <a:ext cx="4362567" cy="4134274"/>
          </a:xfrm>
          <a:prstGeom prst="rect">
            <a:avLst/>
          </a:prstGeom>
          <a:ln w="12700">
            <a:miter lim="400000"/>
          </a:ln>
          <a:extLst>
            <a:ext uri="{C572A759-6A51-4108-AA02-DFA0A04FC94B}">
              <ma14:wrappingTextBoxFlag xmlns:ma14="http://schemas.microsoft.com/office/mac/drawingml/2011/main" xmlns="" val="1"/>
            </a:ext>
          </a:extLst>
        </p:spPr>
        <p:txBody>
          <a:bodyPr wrap="square" lIns="182880" tIns="45718" rIns="45718" bIns="45718" numCol="1">
            <a:noAutofit/>
          </a:bodyPr>
          <a:lstStyle/>
          <a:p>
            <a:pPr marL="349250" lvl="0" indent="-285750">
              <a:lnSpc>
                <a:spcPct val="110000"/>
              </a:lnSpc>
              <a:buClr>
                <a:schemeClr val="tx1">
                  <a:lumMod val="50000"/>
                  <a:lumOff val="50000"/>
                </a:schemeClr>
              </a:buClr>
              <a:buSzPct val="100000"/>
              <a:buFont typeface="Arial" panose="020B0604020202020204" pitchFamily="34" charset="0"/>
              <a:buChar char="•"/>
              <a:tabLst>
                <a:tab pos="171450" algn="l"/>
              </a:tabLst>
              <a:defRPr sz="1800"/>
            </a:pPr>
            <a:r>
              <a:rPr lang="en-US" sz="1600" dirty="0"/>
              <a:t>Previously, adoption and donor conception were kept secret from the offspring.</a:t>
            </a:r>
          </a:p>
          <a:p>
            <a:pPr marL="349250" lvl="0" indent="-285750">
              <a:lnSpc>
                <a:spcPct val="110000"/>
              </a:lnSpc>
              <a:buClr>
                <a:schemeClr val="tx1">
                  <a:lumMod val="50000"/>
                  <a:lumOff val="50000"/>
                </a:schemeClr>
              </a:buClr>
              <a:buSzPct val="100000"/>
              <a:buFont typeface="Arial" panose="020B0604020202020204" pitchFamily="34" charset="0"/>
              <a:buChar char="•"/>
              <a:tabLst>
                <a:tab pos="171450" algn="l"/>
              </a:tabLst>
              <a:defRPr sz="1800"/>
            </a:pPr>
            <a:r>
              <a:rPr lang="en-US" sz="1600" dirty="0"/>
              <a:t>30 million now have submitted DNA to Ancestry and 23andme.</a:t>
            </a:r>
          </a:p>
          <a:p>
            <a:pPr marL="349250" lvl="0" indent="-285750">
              <a:lnSpc>
                <a:spcPct val="110000"/>
              </a:lnSpc>
              <a:buClr>
                <a:schemeClr val="tx1">
                  <a:lumMod val="50000"/>
                  <a:lumOff val="50000"/>
                </a:schemeClr>
              </a:buClr>
              <a:buSzPct val="100000"/>
              <a:buFont typeface="Arial" panose="020B0604020202020204" pitchFamily="34" charset="0"/>
              <a:buChar char="•"/>
              <a:tabLst>
                <a:tab pos="171450" algn="l"/>
              </a:tabLst>
              <a:defRPr sz="1800"/>
            </a:pPr>
            <a:r>
              <a:rPr lang="en-US" sz="1600" dirty="0"/>
              <a:t>large numbers of individuals are discovering for the first time as adults that they were donor-conceived. </a:t>
            </a:r>
          </a:p>
          <a:p>
            <a:pPr marL="349250" lvl="0" indent="-285750">
              <a:lnSpc>
                <a:spcPct val="110000"/>
              </a:lnSpc>
              <a:buClr>
                <a:schemeClr val="tx1">
                  <a:lumMod val="50000"/>
                  <a:lumOff val="50000"/>
                </a:schemeClr>
              </a:buClr>
              <a:buSzPct val="100000"/>
              <a:buFont typeface="Arial" panose="020B0604020202020204" pitchFamily="34" charset="0"/>
              <a:buChar char="•"/>
              <a:tabLst>
                <a:tab pos="171450" algn="l"/>
              </a:tabLst>
              <a:defRPr sz="1800"/>
            </a:pPr>
            <a:r>
              <a:rPr lang="en-US" sz="1600" dirty="0"/>
              <a:t>donor offspring are increasingly likely to present to mental health professionals for this or other unrelated issues.</a:t>
            </a:r>
          </a:p>
          <a:p>
            <a:pPr marL="349250" lvl="0" indent="-285750">
              <a:lnSpc>
                <a:spcPct val="110000"/>
              </a:lnSpc>
              <a:buClr>
                <a:schemeClr val="tx1">
                  <a:lumMod val="50000"/>
                  <a:lumOff val="50000"/>
                </a:schemeClr>
              </a:buClr>
              <a:buSzPct val="100000"/>
              <a:buFont typeface="Arial" panose="020B0604020202020204" pitchFamily="34" charset="0"/>
              <a:buChar char="•"/>
              <a:tabLst>
                <a:tab pos="171450" algn="l"/>
              </a:tabLst>
              <a:defRPr sz="1800"/>
            </a:pPr>
            <a:r>
              <a:rPr lang="en-US" sz="1600" dirty="0"/>
              <a:t>an understanding of the DC adult, particularly within the context of the family, the treatment, and across healthcare systems is critical.</a:t>
            </a:r>
          </a:p>
          <a:p>
            <a:pPr marL="63500" lvl="0">
              <a:lnSpc>
                <a:spcPct val="110000"/>
              </a:lnSpc>
              <a:buClr>
                <a:schemeClr val="tx1">
                  <a:lumMod val="50000"/>
                  <a:lumOff val="50000"/>
                </a:schemeClr>
              </a:buClr>
              <a:buSzPct val="100000"/>
              <a:tabLst>
                <a:tab pos="171450" algn="l"/>
              </a:tabLst>
              <a:defRPr sz="1800"/>
            </a:pPr>
            <a:endParaRPr lang="en-US" sz="1600" kern="0" dirty="0">
              <a:solidFill>
                <a:schemeClr val="tx1">
                  <a:lumMod val="50000"/>
                  <a:lumOff val="50000"/>
                </a:schemeClr>
              </a:solidFill>
              <a:ea typeface="Calibri"/>
              <a:cs typeface="Calibri"/>
              <a:sym typeface="Calibri"/>
            </a:endParaRPr>
          </a:p>
          <a:p>
            <a:pPr marL="63500" lvl="0">
              <a:lnSpc>
                <a:spcPct val="110000"/>
              </a:lnSpc>
              <a:buClr>
                <a:schemeClr val="tx1">
                  <a:lumMod val="50000"/>
                  <a:lumOff val="50000"/>
                </a:schemeClr>
              </a:buClr>
              <a:buSzPct val="100000"/>
              <a:tabLst>
                <a:tab pos="171450" algn="l"/>
              </a:tabLst>
              <a:defRPr sz="1800"/>
            </a:pPr>
            <a:endParaRPr lang="en-US" sz="1600" kern="0" dirty="0">
              <a:solidFill>
                <a:schemeClr val="tx1">
                  <a:lumMod val="50000"/>
                  <a:lumOff val="50000"/>
                </a:schemeClr>
              </a:solidFill>
              <a:ea typeface="Calibri"/>
              <a:cs typeface="Calibri"/>
              <a:sym typeface="Calibri"/>
            </a:endParaRPr>
          </a:p>
          <a:p>
            <a:pPr marL="63500" lvl="0">
              <a:lnSpc>
                <a:spcPct val="110000"/>
              </a:lnSpc>
              <a:buClr>
                <a:schemeClr val="tx1">
                  <a:lumMod val="50000"/>
                  <a:lumOff val="50000"/>
                </a:schemeClr>
              </a:buClr>
              <a:buSzPct val="100000"/>
              <a:tabLst>
                <a:tab pos="171450" algn="l"/>
              </a:tabLst>
              <a:defRPr sz="1800"/>
            </a:pPr>
            <a:endParaRPr kumimoji="0" sz="1800" b="0" i="0" u="none" strike="noStrike" kern="0" cap="none" normalizeH="0" baseline="0" noProof="0" dirty="0">
              <a:ln>
                <a:noFill/>
              </a:ln>
              <a:solidFill>
                <a:srgbClr val="1F6987"/>
              </a:solidFill>
              <a:effectLst/>
              <a:uLnTx/>
              <a:uFillTx/>
              <a:latin typeface="Georgia"/>
              <a:sym typeface="Helvetica"/>
            </a:endParaRPr>
          </a:p>
        </p:txBody>
      </p:sp>
      <p:sp>
        <p:nvSpPr>
          <p:cNvPr id="2" name="TextBox 1"/>
          <p:cNvSpPr txBox="1"/>
          <p:nvPr/>
        </p:nvSpPr>
        <p:spPr>
          <a:xfrm>
            <a:off x="4965700" y="1606126"/>
            <a:ext cx="3780431" cy="701731"/>
          </a:xfrm>
          <a:prstGeom prst="rect">
            <a:avLst/>
          </a:prstGeom>
          <a:noFill/>
        </p:spPr>
        <p:txBody>
          <a:bodyPr wrap="square" rtlCol="0">
            <a:spAutoFit/>
          </a:bodyPr>
          <a:lstStyle/>
          <a:p>
            <a:pPr lvl="0">
              <a:lnSpc>
                <a:spcPct val="120000"/>
              </a:lnSpc>
              <a:defRPr sz="1800"/>
            </a:pPr>
            <a:endParaRPr lang="en-US" kern="0" dirty="0">
              <a:solidFill>
                <a:schemeClr val="tx1">
                  <a:lumMod val="50000"/>
                  <a:lumOff val="50000"/>
                </a:schemeClr>
              </a:solidFill>
              <a:ea typeface="Calibri"/>
              <a:cs typeface="Calibri"/>
              <a:sym typeface="Calibri"/>
            </a:endParaRPr>
          </a:p>
          <a:p>
            <a:endParaRPr lang="en-US" dirty="0"/>
          </a:p>
        </p:txBody>
      </p:sp>
      <p:cxnSp>
        <p:nvCxnSpPr>
          <p:cNvPr id="13" name="Straight Connector 12"/>
          <p:cNvCxnSpPr/>
          <p:nvPr/>
        </p:nvCxnSpPr>
        <p:spPr>
          <a:xfrm>
            <a:off x="4572000" y="1606126"/>
            <a:ext cx="0" cy="3896452"/>
          </a:xfrm>
          <a:prstGeom prst="line">
            <a:avLst/>
          </a:prstGeom>
          <a:ln w="28575" cmpd="sng">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28600" y="1181100"/>
            <a:ext cx="8648700" cy="0"/>
          </a:xfrm>
          <a:prstGeom prst="line">
            <a:avLst/>
          </a:prstGeom>
          <a:ln>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9BE42ADA-BFA6-4243-829D-C09F7E1DD128}"/>
              </a:ext>
            </a:extLst>
          </p:cNvPr>
          <p:cNvPicPr>
            <a:picLocks noChangeAspect="1"/>
          </p:cNvPicPr>
          <p:nvPr/>
        </p:nvPicPr>
        <p:blipFill>
          <a:blip r:embed="rId2"/>
          <a:stretch>
            <a:fillRect/>
          </a:stretch>
        </p:blipFill>
        <p:spPr>
          <a:xfrm>
            <a:off x="5098323" y="1606126"/>
            <a:ext cx="3145237" cy="2358928"/>
          </a:xfrm>
          <a:prstGeom prst="rect">
            <a:avLst/>
          </a:prstGeom>
        </p:spPr>
      </p:pic>
    </p:spTree>
    <p:extLst>
      <p:ext uri="{BB962C8B-B14F-4D97-AF65-F5344CB8AC3E}">
        <p14:creationId xmlns:p14="http://schemas.microsoft.com/office/powerpoint/2010/main" val="136552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3922712" y="990600"/>
            <a:ext cx="5018087" cy="487680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oAutofit/>
          </a:bodyPr>
          <a:lstStyle/>
          <a:p>
            <a:pPr lvl="0" algn="ctr">
              <a:lnSpc>
                <a:spcPct val="110000"/>
              </a:lnSpc>
              <a:spcBef>
                <a:spcPts val="300"/>
              </a:spcBef>
              <a:defRPr sz="1800"/>
            </a:pPr>
            <a:r>
              <a:rPr lang="en-US" b="1" dirty="0"/>
              <a:t>More current research:</a:t>
            </a:r>
          </a:p>
          <a:p>
            <a:pPr lvl="0">
              <a:lnSpc>
                <a:spcPct val="110000"/>
              </a:lnSpc>
              <a:spcBef>
                <a:spcPts val="300"/>
              </a:spcBef>
              <a:defRPr sz="1800"/>
            </a:pPr>
            <a:endParaRPr lang="en-US" dirty="0"/>
          </a:p>
          <a:p>
            <a:pPr lvl="0">
              <a:lnSpc>
                <a:spcPct val="110000"/>
              </a:lnSpc>
              <a:spcBef>
                <a:spcPts val="300"/>
              </a:spcBef>
              <a:defRPr sz="1800"/>
            </a:pPr>
            <a:r>
              <a:rPr lang="en-US" b="1" i="1" dirty="0">
                <a:solidFill>
                  <a:schemeClr val="accent2"/>
                </a:solidFill>
              </a:rPr>
              <a:t>Preverbal disclosure is recommended.</a:t>
            </a:r>
          </a:p>
          <a:p>
            <a:pPr lvl="0">
              <a:lnSpc>
                <a:spcPct val="110000"/>
              </a:lnSpc>
              <a:spcBef>
                <a:spcPts val="300"/>
              </a:spcBef>
              <a:defRPr sz="1800"/>
            </a:pPr>
            <a:endParaRPr lang="en-US" sz="800" i="1" dirty="0">
              <a:solidFill>
                <a:schemeClr val="accent2"/>
              </a:solidFill>
            </a:endParaRPr>
          </a:p>
          <a:p>
            <a:pPr lvl="0">
              <a:lnSpc>
                <a:spcPct val="110000"/>
              </a:lnSpc>
              <a:spcBef>
                <a:spcPts val="300"/>
              </a:spcBef>
              <a:defRPr sz="1800"/>
            </a:pPr>
            <a:r>
              <a:rPr lang="en-US" i="1" dirty="0">
                <a:solidFill>
                  <a:schemeClr val="accent2"/>
                </a:solidFill>
              </a:rPr>
              <a:t>Late discovery [teen or adult] adoptees and donor-conceived people report feelings of betrayal, loss of trust, and difficulty forgiving in relation to the late discovery experience.</a:t>
            </a:r>
          </a:p>
          <a:p>
            <a:pPr lvl="0">
              <a:lnSpc>
                <a:spcPct val="110000"/>
              </a:lnSpc>
              <a:spcBef>
                <a:spcPts val="300"/>
              </a:spcBef>
              <a:defRPr sz="1800"/>
            </a:pPr>
            <a:endParaRPr lang="en-US" sz="800" i="1" dirty="0">
              <a:solidFill>
                <a:schemeClr val="accent2"/>
              </a:solidFill>
            </a:endParaRPr>
          </a:p>
          <a:p>
            <a:pPr lvl="0">
              <a:lnSpc>
                <a:spcPct val="110000"/>
              </a:lnSpc>
              <a:spcBef>
                <a:spcPts val="300"/>
              </a:spcBef>
              <a:defRPr sz="1800"/>
            </a:pPr>
            <a:r>
              <a:rPr lang="en-US" i="1" dirty="0">
                <a:solidFill>
                  <a:schemeClr val="accent2"/>
                </a:solidFill>
              </a:rPr>
              <a:t>Clinicians should therefore be prepared to work with these themes and associated distress in treatment.  </a:t>
            </a:r>
          </a:p>
          <a:p>
            <a:pPr lvl="0">
              <a:lnSpc>
                <a:spcPct val="110000"/>
              </a:lnSpc>
              <a:spcBef>
                <a:spcPts val="300"/>
              </a:spcBef>
              <a:defRPr sz="1800"/>
            </a:pPr>
            <a:endParaRPr lang="en-US" sz="800" i="1" dirty="0">
              <a:solidFill>
                <a:schemeClr val="accent2"/>
              </a:solidFill>
            </a:endParaRPr>
          </a:p>
          <a:p>
            <a:pPr lvl="0">
              <a:lnSpc>
                <a:spcPct val="110000"/>
              </a:lnSpc>
              <a:spcBef>
                <a:spcPts val="300"/>
              </a:spcBef>
              <a:defRPr sz="1800"/>
            </a:pPr>
            <a:r>
              <a:rPr lang="en-US" i="1" dirty="0">
                <a:solidFill>
                  <a:schemeClr val="accent2"/>
                </a:solidFill>
              </a:rPr>
              <a:t>Such work also delves into the systemic nature of family secrets, and how clarifying these dynamics within a particular family can assist in the therapeutic process. </a:t>
            </a:r>
            <a:endParaRPr i="1" dirty="0">
              <a:solidFill>
                <a:schemeClr val="accent2"/>
              </a:solidFill>
              <a:latin typeface="Calibri"/>
              <a:ea typeface="Calibri"/>
              <a:cs typeface="Calibri"/>
              <a:sym typeface="Calibri"/>
            </a:endParaRPr>
          </a:p>
        </p:txBody>
      </p:sp>
      <p:sp>
        <p:nvSpPr>
          <p:cNvPr id="9" name="Shape 39"/>
          <p:cNvSpPr/>
          <p:nvPr/>
        </p:nvSpPr>
        <p:spPr>
          <a:xfrm>
            <a:off x="1" y="166684"/>
            <a:ext cx="9143999" cy="4308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defRPr sz="1800"/>
            </a:pPr>
            <a:r>
              <a:rPr lang="en-US" sz="2800" dirty="0">
                <a:solidFill>
                  <a:schemeClr val="accent2">
                    <a:lumMod val="75000"/>
                  </a:schemeClr>
                </a:solidFill>
                <a:latin typeface="Georgia"/>
                <a:ea typeface="Calibri"/>
                <a:cs typeface="Georgia"/>
                <a:sym typeface="Calibri"/>
              </a:rPr>
              <a:t>Outdated Advice: Secrecy</a:t>
            </a:r>
          </a:p>
        </p:txBody>
      </p:sp>
      <p:sp>
        <p:nvSpPr>
          <p:cNvPr id="4" name="TextBox 3"/>
          <p:cNvSpPr txBox="1"/>
          <p:nvPr/>
        </p:nvSpPr>
        <p:spPr>
          <a:xfrm>
            <a:off x="393701" y="2898648"/>
            <a:ext cx="3174998" cy="3162532"/>
          </a:xfrm>
          <a:prstGeom prst="rect">
            <a:avLst/>
          </a:prstGeom>
          <a:noFill/>
        </p:spPr>
        <p:txBody>
          <a:bodyPr wrap="square" rtlCol="0">
            <a:spAutoFit/>
          </a:bodyPr>
          <a:lstStyle/>
          <a:p>
            <a:pPr lvl="0" algn="ctr">
              <a:lnSpc>
                <a:spcPct val="110000"/>
              </a:lnSpc>
              <a:spcBef>
                <a:spcPts val="300"/>
              </a:spcBef>
              <a:defRPr sz="1800"/>
            </a:pPr>
            <a:r>
              <a:rPr lang="en-US" b="1" dirty="0"/>
              <a:t>Previous recommendations in adoption: </a:t>
            </a:r>
          </a:p>
          <a:p>
            <a:pPr lvl="0">
              <a:lnSpc>
                <a:spcPct val="110000"/>
              </a:lnSpc>
              <a:spcBef>
                <a:spcPts val="300"/>
              </a:spcBef>
              <a:defRPr sz="1800"/>
            </a:pPr>
            <a:r>
              <a:rPr lang="en-US" i="1" dirty="0">
                <a:solidFill>
                  <a:schemeClr val="accent2"/>
                </a:solidFill>
              </a:rPr>
              <a:t>It was critical not to tell individuals of their status “until after they had progressed beyond the challenges of childhood”, due to the belief that psychological distress was caused by the disclosure of adoption.</a:t>
            </a:r>
          </a:p>
        </p:txBody>
      </p:sp>
      <p:cxnSp>
        <p:nvCxnSpPr>
          <p:cNvPr id="12" name="Straight Connector 11"/>
          <p:cNvCxnSpPr/>
          <p:nvPr/>
        </p:nvCxnSpPr>
        <p:spPr>
          <a:xfrm>
            <a:off x="3657600" y="865900"/>
            <a:ext cx="12700" cy="5064988"/>
          </a:xfrm>
          <a:prstGeom prst="line">
            <a:avLst/>
          </a:prstGeom>
          <a:ln w="28575" cmpd="sng">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168C37DB-957D-9B45-B298-584CB8AD2385}"/>
              </a:ext>
            </a:extLst>
          </p:cNvPr>
          <p:cNvPicPr>
            <a:picLocks noChangeAspect="1"/>
          </p:cNvPicPr>
          <p:nvPr/>
        </p:nvPicPr>
        <p:blipFill>
          <a:blip r:embed="rId3"/>
          <a:stretch>
            <a:fillRect/>
          </a:stretch>
        </p:blipFill>
        <p:spPr>
          <a:xfrm>
            <a:off x="459981" y="865900"/>
            <a:ext cx="2925087" cy="1859520"/>
          </a:xfrm>
          <a:prstGeom prst="rect">
            <a:avLst/>
          </a:prstGeom>
        </p:spPr>
      </p:pic>
    </p:spTree>
    <p:extLst>
      <p:ext uri="{BB962C8B-B14F-4D97-AF65-F5344CB8AC3E}">
        <p14:creationId xmlns:p14="http://schemas.microsoft.com/office/powerpoint/2010/main" val="224570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15900"/>
            <a:ext cx="8686800" cy="4708982"/>
          </a:xfrm>
          <a:prstGeom prst="rect">
            <a:avLst/>
          </a:prstGeom>
        </p:spPr>
        <p:txBody>
          <a:bodyPr wrap="square">
            <a:spAutoFit/>
          </a:bodyPr>
          <a:lstStyle/>
          <a:p>
            <a:pPr algn="ctr"/>
            <a:r>
              <a:rPr lang="en-US" b="1" dirty="0">
                <a:solidFill>
                  <a:schemeClr val="accent1"/>
                </a:solidFill>
              </a:rPr>
              <a:t> Psychological effects of anonymity on offspring</a:t>
            </a:r>
          </a:p>
          <a:p>
            <a:endParaRPr lang="en-US" dirty="0"/>
          </a:p>
          <a:p>
            <a:r>
              <a:rPr lang="en-US" dirty="0"/>
              <a:t>The psychological effects of donor anonymity on donor-conceived people include the following:</a:t>
            </a:r>
          </a:p>
          <a:p>
            <a:r>
              <a:rPr lang="en-US" dirty="0"/>
              <a:t> </a:t>
            </a:r>
          </a:p>
          <a:p>
            <a:pPr marL="285750" lvl="0" indent="-285750">
              <a:buFont typeface="Arial"/>
              <a:buChar char="•"/>
            </a:pPr>
            <a:r>
              <a:rPr lang="en-US" sz="1800" dirty="0"/>
              <a:t>Wondering where they got some of their physical characteristics</a:t>
            </a:r>
          </a:p>
          <a:p>
            <a:pPr marL="285750" lvl="0" indent="-285750">
              <a:buFont typeface="Arial"/>
              <a:buChar char="•"/>
            </a:pPr>
            <a:r>
              <a:rPr lang="en-US" sz="1800" dirty="0"/>
              <a:t>Wondering where they got their talents and personality traits </a:t>
            </a:r>
          </a:p>
          <a:p>
            <a:pPr marL="285750" lvl="0" indent="-285750">
              <a:buFont typeface="Arial"/>
              <a:buChar char="•"/>
            </a:pPr>
            <a:r>
              <a:rPr lang="en-US" sz="1800" dirty="0"/>
              <a:t>Curiosity about genetic family history and ancestry</a:t>
            </a:r>
          </a:p>
          <a:p>
            <a:pPr marL="285750" lvl="0" indent="-285750">
              <a:buFont typeface="Arial"/>
              <a:buChar char="•"/>
            </a:pPr>
            <a:r>
              <a:rPr lang="en-US" sz="1800" dirty="0"/>
              <a:t>A longing to know and/or connect with their unknown genetic parent and other close relatives</a:t>
            </a:r>
          </a:p>
          <a:p>
            <a:pPr marL="285750" indent="-285750">
              <a:buFont typeface="Arial"/>
              <a:buChar char="•"/>
            </a:pPr>
            <a:r>
              <a:rPr lang="en-US" sz="1800" dirty="0"/>
              <a:t>Donor-conceived people desire to </a:t>
            </a:r>
          </a:p>
          <a:p>
            <a:r>
              <a:rPr lang="en-US" sz="1800" dirty="0"/>
              <a:t>     know more about themselves, </a:t>
            </a:r>
          </a:p>
          <a:p>
            <a:r>
              <a:rPr lang="en-US" sz="1800" dirty="0"/>
              <a:t>     find connections, and fill in </a:t>
            </a:r>
          </a:p>
          <a:p>
            <a:r>
              <a:rPr lang="en-US" sz="1800" dirty="0"/>
              <a:t>     the missing pieces. </a:t>
            </a:r>
          </a:p>
          <a:p>
            <a:pPr marL="285750" indent="-285750">
              <a:buFont typeface="Arial"/>
              <a:buChar char="•"/>
            </a:pPr>
            <a:endParaRPr lang="en-US" sz="1800" dirty="0"/>
          </a:p>
        </p:txBody>
      </p:sp>
      <p:pic>
        <p:nvPicPr>
          <p:cNvPr id="4" name="Picture 3" descr="BirthCertificateCartoonfinal-thum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314700"/>
            <a:ext cx="3670300" cy="3459506"/>
          </a:xfrm>
          <a:prstGeom prst="rect">
            <a:avLst/>
          </a:prstGeom>
        </p:spPr>
      </p:pic>
    </p:spTree>
    <p:extLst>
      <p:ext uri="{BB962C8B-B14F-4D97-AF65-F5344CB8AC3E}">
        <p14:creationId xmlns:p14="http://schemas.microsoft.com/office/powerpoint/2010/main" val="36435479"/>
      </p:ext>
    </p:extLst>
  </p:cSld>
  <p:clrMapOvr>
    <a:masterClrMapping/>
  </p:clrMapOvr>
  <p:transition spd="slow">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037" y="2343488"/>
            <a:ext cx="9156699" cy="2960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65245" y="2513372"/>
            <a:ext cx="9156700" cy="0"/>
          </a:xfrm>
          <a:prstGeom prst="line">
            <a:avLst/>
          </a:prstGeom>
          <a:ln w="381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 name="Shape 52"/>
          <p:cNvSpPr/>
          <p:nvPr/>
        </p:nvSpPr>
        <p:spPr>
          <a:xfrm>
            <a:off x="0" y="2785088"/>
            <a:ext cx="9144000" cy="43088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b="1">
                <a:solidFill>
                  <a:srgbClr val="535353"/>
                </a:solidFill>
                <a:latin typeface="Calibri"/>
                <a:ea typeface="Calibri"/>
                <a:cs typeface="Calibri"/>
                <a:sym typeface="Calibri"/>
              </a:defRPr>
            </a:lvl1pPr>
          </a:lstStyle>
          <a:p>
            <a:pPr lvl="0" algn="ctr">
              <a:defRPr sz="1800" b="0">
                <a:solidFill>
                  <a:srgbClr val="000000"/>
                </a:solidFill>
              </a:defRPr>
            </a:pPr>
            <a:r>
              <a:rPr lang="en-US" sz="2800" b="0" dirty="0">
                <a:solidFill>
                  <a:schemeClr val="accent2">
                    <a:lumMod val="75000"/>
                  </a:schemeClr>
                </a:solidFill>
                <a:latin typeface="Georgia"/>
                <a:cs typeface="Georgia"/>
              </a:rPr>
              <a:t>Early Disclosure</a:t>
            </a:r>
            <a:endParaRPr sz="2800" b="0" dirty="0">
              <a:solidFill>
                <a:schemeClr val="accent2">
                  <a:lumMod val="75000"/>
                </a:schemeClr>
              </a:solidFill>
              <a:latin typeface="Georgia"/>
              <a:cs typeface="Georgia"/>
            </a:endParaRPr>
          </a:p>
        </p:txBody>
      </p:sp>
      <p:sp>
        <p:nvSpPr>
          <p:cNvPr id="2" name="TextBox 1"/>
          <p:cNvSpPr txBox="1"/>
          <p:nvPr/>
        </p:nvSpPr>
        <p:spPr>
          <a:xfrm>
            <a:off x="0" y="3326297"/>
            <a:ext cx="9100964" cy="4660956"/>
          </a:xfrm>
          <a:prstGeom prst="rect">
            <a:avLst/>
          </a:prstGeom>
          <a:noFill/>
        </p:spPr>
        <p:txBody>
          <a:bodyPr wrap="square" rtlCol="0">
            <a:spAutoFit/>
          </a:bodyPr>
          <a:lstStyle/>
          <a:p>
            <a:pPr lvl="0">
              <a:lnSpc>
                <a:spcPct val="120000"/>
              </a:lnSpc>
            </a:pPr>
            <a:r>
              <a:rPr lang="en-US" sz="1300" dirty="0"/>
              <a:t>Given the history of secrecy and stigma surrounding infertility and donor conception, it is hardly surprising that there is insufficient research on adults who are DC, in large part because most are unaware of their own status. </a:t>
            </a:r>
          </a:p>
          <a:p>
            <a:pPr lvl="0">
              <a:lnSpc>
                <a:spcPct val="120000"/>
              </a:lnSpc>
            </a:pPr>
            <a:endParaRPr lang="en-US" sz="800" dirty="0"/>
          </a:p>
          <a:p>
            <a:pPr>
              <a:lnSpc>
                <a:spcPct val="120000"/>
              </a:lnSpc>
            </a:pPr>
            <a:r>
              <a:rPr lang="en-US" sz="1300" dirty="0"/>
              <a:t>On a systems level, this also extends to DC individuals misreporting medical and family histories across healthcare settings.  </a:t>
            </a:r>
          </a:p>
          <a:p>
            <a:pPr>
              <a:lnSpc>
                <a:spcPct val="120000"/>
              </a:lnSpc>
            </a:pPr>
            <a:endParaRPr lang="en-US" sz="800" dirty="0"/>
          </a:p>
          <a:p>
            <a:pPr>
              <a:lnSpc>
                <a:spcPct val="120000"/>
              </a:lnSpc>
            </a:pPr>
            <a:r>
              <a:rPr lang="en-US" sz="1300" dirty="0"/>
              <a:t>While it’s generally recommended to inform children of their DC status when they are preverbal, so that it becomes a natural part of their personal stories, these recommendations are not uniformly implemented, however, and donor information is still typically kept anonymous in the clinics, thus perpetuating gaps and misinformation distributed on individual, family, and healthcare system levels.   </a:t>
            </a:r>
          </a:p>
          <a:p>
            <a:pPr>
              <a:lnSpc>
                <a:spcPct val="120000"/>
              </a:lnSpc>
            </a:pPr>
            <a:endParaRPr lang="en-US" sz="800" dirty="0"/>
          </a:p>
          <a:p>
            <a:pPr>
              <a:lnSpc>
                <a:spcPct val="120000"/>
              </a:lnSpc>
            </a:pPr>
            <a:r>
              <a:rPr lang="en-US" sz="1300" dirty="0"/>
              <a:t>Many parents are still held back by the shame of infertility, embarrassment, and the fear of telling. Consequently, many older DC people are finding out as adults, either from their parents, other family members, found documents or DNA testing.</a:t>
            </a:r>
          </a:p>
          <a:p>
            <a:pPr>
              <a:lnSpc>
                <a:spcPct val="120000"/>
              </a:lnSpc>
            </a:pPr>
            <a:endParaRPr lang="en-US" sz="1300" dirty="0"/>
          </a:p>
          <a:p>
            <a:pPr>
              <a:lnSpc>
                <a:spcPct val="120000"/>
              </a:lnSpc>
            </a:pPr>
            <a:endParaRPr lang="en-US" sz="1400" dirty="0"/>
          </a:p>
          <a:p>
            <a:pPr>
              <a:lnSpc>
                <a:spcPct val="120000"/>
              </a:lnSpc>
            </a:pPr>
            <a:endParaRPr lang="en-US" sz="1400" dirty="0"/>
          </a:p>
          <a:p>
            <a:pPr>
              <a:lnSpc>
                <a:spcPct val="120000"/>
              </a:lnSpc>
            </a:pPr>
            <a:endParaRPr lang="en-US" sz="1400" dirty="0"/>
          </a:p>
          <a:p>
            <a:pPr lvl="0">
              <a:lnSpc>
                <a:spcPct val="120000"/>
              </a:lnSpc>
            </a:pPr>
            <a:endParaRPr lang="en-US" dirty="0"/>
          </a:p>
          <a:p>
            <a:pPr lvl="0">
              <a:lnSpc>
                <a:spcPct val="120000"/>
              </a:lnSpc>
            </a:pPr>
            <a:endParaRPr lang="en-US" sz="2400" dirty="0">
              <a:solidFill>
                <a:schemeClr val="tx1">
                  <a:lumMod val="50000"/>
                  <a:lumOff val="50000"/>
                </a:schemeClr>
              </a:solidFill>
              <a:sym typeface="Helvetica"/>
            </a:endParaRPr>
          </a:p>
          <a:p>
            <a:pPr lvl="0">
              <a:lnSpc>
                <a:spcPct val="120000"/>
              </a:lnSpc>
            </a:pPr>
            <a:endParaRPr lang="en-US" sz="2400" dirty="0">
              <a:solidFill>
                <a:schemeClr val="tx1">
                  <a:lumMod val="50000"/>
                  <a:lumOff val="50000"/>
                </a:schemeClr>
              </a:solidFill>
              <a:sym typeface="Helvetica"/>
            </a:endParaRPr>
          </a:p>
        </p:txBody>
      </p:sp>
      <p:pic>
        <p:nvPicPr>
          <p:cNvPr id="3" name="Picture 2">
            <a:extLst>
              <a:ext uri="{FF2B5EF4-FFF2-40B4-BE49-F238E27FC236}">
                <a16:creationId xmlns:a16="http://schemas.microsoft.com/office/drawing/2014/main" id="{9526F9B7-C0FD-D747-8EF1-3C4BC84C5738}"/>
              </a:ext>
            </a:extLst>
          </p:cNvPr>
          <p:cNvPicPr>
            <a:picLocks noChangeAspect="1"/>
          </p:cNvPicPr>
          <p:nvPr/>
        </p:nvPicPr>
        <p:blipFill>
          <a:blip r:embed="rId3"/>
          <a:stretch>
            <a:fillRect/>
          </a:stretch>
        </p:blipFill>
        <p:spPr>
          <a:xfrm>
            <a:off x="3498668" y="154918"/>
            <a:ext cx="2103628" cy="2103628"/>
          </a:xfrm>
          <a:prstGeom prst="rect">
            <a:avLst/>
          </a:prstGeom>
        </p:spPr>
      </p:pic>
    </p:spTree>
    <p:extLst>
      <p:ext uri="{BB962C8B-B14F-4D97-AF65-F5344CB8AC3E}">
        <p14:creationId xmlns:p14="http://schemas.microsoft.com/office/powerpoint/2010/main" val="269311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{7B683296-92EF-5842-8FCF-E9BE0B62DD6D}tf10001070</Template>
  <TotalTime>89715</TotalTime>
  <Words>2517</Words>
  <Application>Microsoft Macintosh PowerPoint</Application>
  <PresentationFormat>On-screen Show (4:3)</PresentationFormat>
  <Paragraphs>226</Paragraphs>
  <Slides>17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Georgia</vt:lpstr>
      <vt:lpstr>Helvetica</vt:lpstr>
      <vt:lpstr>Rockwell</vt:lpstr>
      <vt:lpstr>Rockwell Condensed</vt:lpstr>
      <vt:lpstr>Rockwell Extra Bold</vt:lpstr>
      <vt:lpstr>Wingdings</vt:lpstr>
      <vt:lpstr>Wood 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Cindy Kalman</dc:creator>
  <cp:keywords/>
  <dc:description/>
  <cp:lastModifiedBy>Wendy Kramer</cp:lastModifiedBy>
  <cp:revision>368</cp:revision>
  <cp:lastPrinted>2016-08-12T16:12:30Z</cp:lastPrinted>
  <dcterms:created xsi:type="dcterms:W3CDTF">2015-08-13T17:23:24Z</dcterms:created>
  <dcterms:modified xsi:type="dcterms:W3CDTF">2020-08-01T15:06:14Z</dcterms:modified>
  <cp:category/>
</cp:coreProperties>
</file>